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54" r:id="rId2"/>
    <p:sldId id="473" r:id="rId3"/>
    <p:sldId id="493" r:id="rId4"/>
    <p:sldId id="494" r:id="rId5"/>
    <p:sldId id="490" r:id="rId6"/>
    <p:sldId id="487" r:id="rId7"/>
    <p:sldId id="488" r:id="rId8"/>
    <p:sldId id="489" r:id="rId9"/>
    <p:sldId id="492" r:id="rId10"/>
  </p:sldIdLst>
  <p:sldSz cx="9144000" cy="6858000" type="screen4x3"/>
  <p:notesSz cx="6797675" cy="9926638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5534" userDrawn="1">
          <p15:clr>
            <a:srgbClr val="A4A3A4"/>
          </p15:clr>
        </p15:guide>
        <p15:guide id="5" pos="226" userDrawn="1">
          <p15:clr>
            <a:srgbClr val="A4A3A4"/>
          </p15:clr>
        </p15:guide>
        <p15:guide id="6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en" initials="ZKM" lastIdx="3" clrIdx="0"/>
  <p:cmAuthor id="1" name="Попова Светлана Сергеевна" initials="ПСС" lastIdx="1" clrIdx="1">
    <p:extLst>
      <p:ext uri="{19B8F6BF-5375-455C-9EA6-DF929625EA0E}">
        <p15:presenceInfo xmlns:p15="http://schemas.microsoft.com/office/powerpoint/2012/main" userId="Попова Светлана Сергеевна" providerId="None"/>
      </p:ext>
    </p:extLst>
  </p:cmAuthor>
  <p:cmAuthor id="2" name="Горбатовская Елена Сергеевна" initials="ГЕС" lastIdx="5" clrIdx="2">
    <p:extLst>
      <p:ext uri="{19B8F6BF-5375-455C-9EA6-DF929625EA0E}">
        <p15:presenceInfo xmlns:p15="http://schemas.microsoft.com/office/powerpoint/2012/main" userId="Горбатовская Елена Серге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C540"/>
    <a:srgbClr val="E5E6E8"/>
    <a:srgbClr val="FFFFFF"/>
    <a:srgbClr val="8FC54C"/>
    <a:srgbClr val="92D050"/>
    <a:srgbClr val="E9F3DB"/>
    <a:srgbClr val="DCDEE0"/>
    <a:srgbClr val="A6AAA9"/>
    <a:srgbClr val="BFBFBF"/>
    <a:srgbClr val="EFF0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6" autoAdjust="0"/>
    <p:restoredTop sz="93800" autoAdjust="0"/>
  </p:normalViewPr>
  <p:slideViewPr>
    <p:cSldViewPr snapToGrid="0">
      <p:cViewPr varScale="1">
        <p:scale>
          <a:sx n="116" d="100"/>
          <a:sy n="116" d="100"/>
        </p:scale>
        <p:origin x="1800" y="108"/>
      </p:cViewPr>
      <p:guideLst>
        <p:guide pos="5534"/>
        <p:guide pos="226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-3216" y="-67"/>
      </p:cViewPr>
      <p:guideLst>
        <p:guide orient="horz" pos="3126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FCA405-751E-4259-99D9-8F2F60480510}" type="doc">
      <dgm:prSet loTypeId="urn:microsoft.com/office/officeart/2005/8/layout/lProcess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7000987-3924-435F-9CDB-FF9D7BDEF9E8}">
      <dgm:prSet phldrT="[Текст]" custT="1"/>
      <dgm:spPr/>
      <dgm:t>
        <a:bodyPr/>
        <a:lstStyle/>
        <a:p>
          <a:pPr algn="l" defTabSz="622300"/>
          <a:r>
            <a:rPr lang="en-US" sz="1400" kern="1200" dirty="0"/>
            <a:t>I </a:t>
          </a:r>
          <a:r>
            <a:rPr lang="ru-RU" sz="1400" kern="1200" dirty="0"/>
            <a:t>этап</a:t>
          </a:r>
        </a:p>
        <a:p>
          <a:pPr marL="0" algn="l" defTabSz="914400" rtl="0" eaLnBrk="1" latinLnBrk="0" hangingPunct="1"/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Объявление о предварительном отборе</a:t>
          </a:r>
        </a:p>
        <a:p>
          <a:pPr marL="0" algn="l" defTabSz="914400" rtl="0" eaLnBrk="1" latinLnBrk="0" hangingPunct="1"/>
          <a:r>
            <a:rPr lang="ru-RU" sz="900" b="0" kern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АО «ДОМ.РФ»</a:t>
          </a:r>
        </a:p>
      </dgm:t>
    </dgm:pt>
    <dgm:pt modelId="{3602AF6E-4142-4469-B70B-077BBEE95921}" type="parTrans" cxnId="{E449516E-0328-42FC-B464-66872FEE9B56}">
      <dgm:prSet/>
      <dgm:spPr/>
      <dgm:t>
        <a:bodyPr/>
        <a:lstStyle/>
        <a:p>
          <a:endParaRPr lang="ru-RU"/>
        </a:p>
      </dgm:t>
    </dgm:pt>
    <dgm:pt modelId="{E35C6EFC-2376-4156-8CCB-4F21F9767632}" type="sibTrans" cxnId="{E449516E-0328-42FC-B464-66872FEE9B56}">
      <dgm:prSet/>
      <dgm:spPr/>
      <dgm:t>
        <a:bodyPr/>
        <a:lstStyle/>
        <a:p>
          <a:endParaRPr lang="ru-RU"/>
        </a:p>
      </dgm:t>
    </dgm:pt>
    <dgm:pt modelId="{DA331279-752D-4F9D-A6FF-5AAA165DDA2A}">
      <dgm:prSet phldrT="[Текст]" custT="1"/>
      <dgm:spPr/>
      <dgm:t>
        <a:bodyPr/>
        <a:lstStyle/>
        <a:p>
          <a:pPr algn="l" defTabSz="622300"/>
          <a:r>
            <a:rPr lang="en-US" sz="1400" kern="1200" dirty="0"/>
            <a:t>II </a:t>
          </a:r>
          <a:r>
            <a:rPr lang="ru-RU" sz="1400" kern="1200" dirty="0"/>
            <a:t>этап</a:t>
          </a:r>
        </a:p>
        <a:p>
          <a:pPr marL="0" algn="ctr" defTabSz="914400" rtl="0" eaLnBrk="1" latinLnBrk="0" hangingPunct="1"/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Участие в предварительном отборе</a:t>
          </a:r>
          <a:endParaRPr lang="ru-RU" sz="900" kern="1200" dirty="0"/>
        </a:p>
        <a:p>
          <a:pPr algn="just" defTabSz="622300"/>
          <a:r>
            <a:rPr lang="ru-RU" sz="900" kern="1200" dirty="0"/>
            <a:t>Потенциальный участник отбора</a:t>
          </a:r>
        </a:p>
      </dgm:t>
    </dgm:pt>
    <dgm:pt modelId="{4B113D25-072E-415F-951C-CCA4FA747E9D}" type="parTrans" cxnId="{CC0E109F-7B1A-4329-B953-D6B8B864CA8C}">
      <dgm:prSet/>
      <dgm:spPr/>
      <dgm:t>
        <a:bodyPr/>
        <a:lstStyle/>
        <a:p>
          <a:endParaRPr lang="ru-RU"/>
        </a:p>
      </dgm:t>
    </dgm:pt>
    <dgm:pt modelId="{9C32D0E8-6CCA-4F51-AE5D-F02E084C7307}" type="sibTrans" cxnId="{CC0E109F-7B1A-4329-B953-D6B8B864CA8C}">
      <dgm:prSet/>
      <dgm:spPr/>
      <dgm:t>
        <a:bodyPr/>
        <a:lstStyle/>
        <a:p>
          <a:endParaRPr lang="ru-RU"/>
        </a:p>
      </dgm:t>
    </dgm:pt>
    <dgm:pt modelId="{AF864A0B-4454-4063-ABA5-DCEEA64F8CD2}">
      <dgm:prSet phldrT="[Текст]" custT="1"/>
      <dgm:spPr/>
      <dgm:t>
        <a:bodyPr/>
        <a:lstStyle/>
        <a:p>
          <a:pPr algn="just" defTabSz="488950"/>
          <a:endParaRPr lang="ru-RU" sz="1100" kern="1200" dirty="0"/>
        </a:p>
        <a:p>
          <a:pPr algn="just" defTabSz="488950"/>
          <a:endParaRPr lang="ru-RU" sz="1100" kern="1200" dirty="0"/>
        </a:p>
        <a:p>
          <a:pPr algn="just" defTabSz="488950"/>
          <a:r>
            <a:rPr lang="en-US" sz="1400" kern="1200" dirty="0"/>
            <a:t>III </a:t>
          </a:r>
          <a:r>
            <a:rPr lang="ru-RU" sz="1400" kern="1200" dirty="0"/>
            <a:t>этап</a:t>
          </a:r>
          <a:r>
            <a:rPr lang="en-US" sz="1400" kern="1200" dirty="0"/>
            <a:t> </a:t>
          </a:r>
          <a:endParaRPr lang="ru-RU" sz="1400" kern="1200" dirty="0"/>
        </a:p>
        <a:p>
          <a:pPr algn="just" defTabSz="488950"/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Участие в закупках</a:t>
          </a:r>
        </a:p>
        <a:p>
          <a:pPr algn="just" defTabSz="488950"/>
          <a:endParaRPr lang="ru-RU" sz="1100" kern="1200" dirty="0"/>
        </a:p>
        <a:p>
          <a:pPr algn="just" defTabSz="488950"/>
          <a:endParaRPr lang="ru-RU" sz="900" kern="1200" dirty="0"/>
        </a:p>
        <a:p>
          <a:pPr algn="just" defTabSz="488950"/>
          <a:r>
            <a:rPr lang="ru-RU" sz="900" kern="1200" dirty="0"/>
            <a:t>Участники отбора</a:t>
          </a:r>
        </a:p>
        <a:p>
          <a:pPr algn="just" defTabSz="488950"/>
          <a:endParaRPr lang="ru-RU" sz="1100" kern="1200" dirty="0"/>
        </a:p>
        <a:p>
          <a:pPr algn="just" defTabSz="488950"/>
          <a:endParaRPr lang="ru-RU" sz="1200" kern="1200" dirty="0"/>
        </a:p>
      </dgm:t>
    </dgm:pt>
    <dgm:pt modelId="{D4E42554-011C-472D-A93A-16732F9EC7B3}" type="parTrans" cxnId="{F5B362DE-182E-4FD6-A053-58C228CCA7C2}">
      <dgm:prSet/>
      <dgm:spPr/>
      <dgm:t>
        <a:bodyPr/>
        <a:lstStyle/>
        <a:p>
          <a:endParaRPr lang="ru-RU"/>
        </a:p>
      </dgm:t>
    </dgm:pt>
    <dgm:pt modelId="{4DB154CC-0D3B-4A53-89D1-601ADB7F7831}" type="sibTrans" cxnId="{F5B362DE-182E-4FD6-A053-58C228CCA7C2}">
      <dgm:prSet/>
      <dgm:spPr/>
      <dgm:t>
        <a:bodyPr/>
        <a:lstStyle/>
        <a:p>
          <a:endParaRPr lang="ru-RU"/>
        </a:p>
      </dgm:t>
    </dgm:pt>
    <dgm:pt modelId="{E2921148-F63F-4D1B-998D-F0CE9F659A32}" type="pres">
      <dgm:prSet presAssocID="{52FCA405-751E-4259-99D9-8F2F60480510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01495D3-0DFA-4D8E-BBF7-B38300F25297}" type="pres">
      <dgm:prSet presAssocID="{97000987-3924-435F-9CDB-FF9D7BDEF9E8}" presName="horFlow" presStyleCnt="0"/>
      <dgm:spPr/>
    </dgm:pt>
    <dgm:pt modelId="{0AC5424D-4EB2-48C1-8EAD-88BEC5EAC31E}" type="pres">
      <dgm:prSet presAssocID="{97000987-3924-435F-9CDB-FF9D7BDEF9E8}" presName="bigChev" presStyleLbl="node1" presStyleIdx="0" presStyleCnt="1" custScaleX="107893" custScaleY="92187" custLinFactNeighborX="-22883" custLinFactNeighborY="743"/>
      <dgm:spPr/>
      <dgm:t>
        <a:bodyPr/>
        <a:lstStyle/>
        <a:p>
          <a:endParaRPr lang="ru-RU"/>
        </a:p>
      </dgm:t>
    </dgm:pt>
    <dgm:pt modelId="{72310B79-AE45-4965-A429-A79AF2C1C6FF}" type="pres">
      <dgm:prSet presAssocID="{4B113D25-072E-415F-951C-CCA4FA747E9D}" presName="parTrans" presStyleCnt="0"/>
      <dgm:spPr/>
    </dgm:pt>
    <dgm:pt modelId="{8D196D7E-A418-4D37-A786-32C9C2D9F3B6}" type="pres">
      <dgm:prSet presAssocID="{DA331279-752D-4F9D-A6FF-5AAA165DDA2A}" presName="node" presStyleLbl="alignAccFollowNode1" presStyleIdx="0" presStyleCnt="2" custScaleX="128077" custScaleY="111042" custLinFactNeighborX="-9760" custLinFactNeighborY="7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B61592-168D-4AFA-8FA5-1F8278476446}" type="pres">
      <dgm:prSet presAssocID="{9C32D0E8-6CCA-4F51-AE5D-F02E084C7307}" presName="sibTrans" presStyleCnt="0"/>
      <dgm:spPr/>
    </dgm:pt>
    <dgm:pt modelId="{AC112FC5-6F06-4FE2-B89C-0EBD9ABFCBF4}" type="pres">
      <dgm:prSet presAssocID="{AF864A0B-4454-4063-ABA5-DCEEA64F8CD2}" presName="node" presStyleLbl="alignAccFollowNode1" presStyleIdx="1" presStyleCnt="2" custScaleX="125596" custScaleY="111042" custLinFactNeighborX="-17854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49516E-0328-42FC-B464-66872FEE9B56}" srcId="{52FCA405-751E-4259-99D9-8F2F60480510}" destId="{97000987-3924-435F-9CDB-FF9D7BDEF9E8}" srcOrd="0" destOrd="0" parTransId="{3602AF6E-4142-4469-B70B-077BBEE95921}" sibTransId="{E35C6EFC-2376-4156-8CCB-4F21F9767632}"/>
    <dgm:cxn modelId="{F5B362DE-182E-4FD6-A053-58C228CCA7C2}" srcId="{97000987-3924-435F-9CDB-FF9D7BDEF9E8}" destId="{AF864A0B-4454-4063-ABA5-DCEEA64F8CD2}" srcOrd="1" destOrd="0" parTransId="{D4E42554-011C-472D-A93A-16732F9EC7B3}" sibTransId="{4DB154CC-0D3B-4A53-89D1-601ADB7F7831}"/>
    <dgm:cxn modelId="{425727F8-44C0-4625-A0B2-4EC37FE525DE}" type="presOf" srcId="{97000987-3924-435F-9CDB-FF9D7BDEF9E8}" destId="{0AC5424D-4EB2-48C1-8EAD-88BEC5EAC31E}" srcOrd="0" destOrd="0" presId="urn:microsoft.com/office/officeart/2005/8/layout/lProcess3"/>
    <dgm:cxn modelId="{84DDD586-8EFC-44B2-A42A-0F2BA7A38E0F}" type="presOf" srcId="{AF864A0B-4454-4063-ABA5-DCEEA64F8CD2}" destId="{AC112FC5-6F06-4FE2-B89C-0EBD9ABFCBF4}" srcOrd="0" destOrd="0" presId="urn:microsoft.com/office/officeart/2005/8/layout/lProcess3"/>
    <dgm:cxn modelId="{CC0E109F-7B1A-4329-B953-D6B8B864CA8C}" srcId="{97000987-3924-435F-9CDB-FF9D7BDEF9E8}" destId="{DA331279-752D-4F9D-A6FF-5AAA165DDA2A}" srcOrd="0" destOrd="0" parTransId="{4B113D25-072E-415F-951C-CCA4FA747E9D}" sibTransId="{9C32D0E8-6CCA-4F51-AE5D-F02E084C7307}"/>
    <dgm:cxn modelId="{B0609D86-5D5E-497E-B08C-1F98016DE0E7}" type="presOf" srcId="{52FCA405-751E-4259-99D9-8F2F60480510}" destId="{E2921148-F63F-4D1B-998D-F0CE9F659A32}" srcOrd="0" destOrd="0" presId="urn:microsoft.com/office/officeart/2005/8/layout/lProcess3"/>
    <dgm:cxn modelId="{98DFDDAB-DB9F-4276-8EC5-EA6B8EC53408}" type="presOf" srcId="{DA331279-752D-4F9D-A6FF-5AAA165DDA2A}" destId="{8D196D7E-A418-4D37-A786-32C9C2D9F3B6}" srcOrd="0" destOrd="0" presId="urn:microsoft.com/office/officeart/2005/8/layout/lProcess3"/>
    <dgm:cxn modelId="{1706220A-E2EE-4622-8652-7EF759758C1B}" type="presParOf" srcId="{E2921148-F63F-4D1B-998D-F0CE9F659A32}" destId="{401495D3-0DFA-4D8E-BBF7-B38300F25297}" srcOrd="0" destOrd="0" presId="urn:microsoft.com/office/officeart/2005/8/layout/lProcess3"/>
    <dgm:cxn modelId="{3DB7D628-F270-4985-A732-305C10527FB1}" type="presParOf" srcId="{401495D3-0DFA-4D8E-BBF7-B38300F25297}" destId="{0AC5424D-4EB2-48C1-8EAD-88BEC5EAC31E}" srcOrd="0" destOrd="0" presId="urn:microsoft.com/office/officeart/2005/8/layout/lProcess3"/>
    <dgm:cxn modelId="{F7407C9B-FBE9-4066-A05F-7EC19D8B6848}" type="presParOf" srcId="{401495D3-0DFA-4D8E-BBF7-B38300F25297}" destId="{72310B79-AE45-4965-A429-A79AF2C1C6FF}" srcOrd="1" destOrd="0" presId="urn:microsoft.com/office/officeart/2005/8/layout/lProcess3"/>
    <dgm:cxn modelId="{FFBAD5F0-4B9D-424E-A6BB-A39887994DDC}" type="presParOf" srcId="{401495D3-0DFA-4D8E-BBF7-B38300F25297}" destId="{8D196D7E-A418-4D37-A786-32C9C2D9F3B6}" srcOrd="2" destOrd="0" presId="urn:microsoft.com/office/officeart/2005/8/layout/lProcess3"/>
    <dgm:cxn modelId="{2F61B107-5B7F-4F41-9334-D6ABF251C9A2}" type="presParOf" srcId="{401495D3-0DFA-4D8E-BBF7-B38300F25297}" destId="{35B61592-168D-4AFA-8FA5-1F8278476446}" srcOrd="3" destOrd="0" presId="urn:microsoft.com/office/officeart/2005/8/layout/lProcess3"/>
    <dgm:cxn modelId="{C80BB1BD-3C14-4604-A434-9D63AB01B6B6}" type="presParOf" srcId="{401495D3-0DFA-4D8E-BBF7-B38300F25297}" destId="{AC112FC5-6F06-4FE2-B89C-0EBD9ABFCBF4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C5424D-4EB2-48C1-8EAD-88BEC5EAC31E}">
      <dsp:nvSpPr>
        <dsp:cNvPr id="0" name=""/>
        <dsp:cNvSpPr/>
      </dsp:nvSpPr>
      <dsp:spPr>
        <a:xfrm>
          <a:off x="0" y="22917"/>
          <a:ext cx="2992357" cy="1022703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I </a:t>
          </a:r>
          <a:r>
            <a:rPr lang="ru-RU" sz="1400" kern="1200" dirty="0"/>
            <a:t>этап</a:t>
          </a:r>
        </a:p>
        <a:p>
          <a:pPr marL="0" lvl="0" algn="l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Объявление о предварительном отборе</a:t>
          </a:r>
        </a:p>
        <a:p>
          <a:pPr marL="0" lvl="0" algn="l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kern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АО «ДОМ.РФ»</a:t>
          </a:r>
        </a:p>
      </dsp:txBody>
      <dsp:txXfrm>
        <a:off x="511352" y="22917"/>
        <a:ext cx="1969654" cy="1022703"/>
      </dsp:txXfrm>
    </dsp:sp>
    <dsp:sp modelId="{8D196D7E-A418-4D37-A786-32C9C2D9F3B6}">
      <dsp:nvSpPr>
        <dsp:cNvPr id="0" name=""/>
        <dsp:cNvSpPr/>
      </dsp:nvSpPr>
      <dsp:spPr>
        <a:xfrm>
          <a:off x="2600481" y="21353"/>
          <a:ext cx="2948285" cy="1022458"/>
        </a:xfrm>
        <a:prstGeom prst="chevron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II </a:t>
          </a:r>
          <a:r>
            <a:rPr lang="ru-RU" sz="1400" kern="1200" dirty="0"/>
            <a:t>этап</a:t>
          </a:r>
        </a:p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Участие в предварительном отборе</a:t>
          </a:r>
          <a:endParaRPr lang="ru-RU" sz="900" kern="1200" dirty="0"/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Потенциальный участник отбора</a:t>
          </a:r>
        </a:p>
      </dsp:txBody>
      <dsp:txXfrm>
        <a:off x="3111710" y="21353"/>
        <a:ext cx="1925827" cy="1022458"/>
      </dsp:txXfrm>
    </dsp:sp>
    <dsp:sp modelId="{AC112FC5-6F06-4FE2-B89C-0EBD9ABFCBF4}">
      <dsp:nvSpPr>
        <dsp:cNvPr id="0" name=""/>
        <dsp:cNvSpPr/>
      </dsp:nvSpPr>
      <dsp:spPr>
        <a:xfrm>
          <a:off x="5200407" y="14797"/>
          <a:ext cx="2891173" cy="1022458"/>
        </a:xfrm>
        <a:prstGeom prst="chevron">
          <a:avLst/>
        </a:prstGeom>
        <a:solidFill>
          <a:schemeClr val="accent5">
            <a:tint val="40000"/>
            <a:alpha val="90000"/>
            <a:hueOff val="-4259689"/>
            <a:satOff val="36776"/>
            <a:lumOff val="-1801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4259689"/>
              <a:satOff val="36776"/>
              <a:lumOff val="-18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III </a:t>
          </a:r>
          <a:r>
            <a:rPr lang="ru-RU" sz="1400" kern="1200" dirty="0"/>
            <a:t>этап</a:t>
          </a:r>
          <a:r>
            <a:rPr lang="en-US" sz="1400" kern="1200" dirty="0"/>
            <a:t> </a:t>
          </a:r>
          <a:endParaRPr lang="ru-RU" sz="14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Участие в закупках</a:t>
          </a: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Участники отбора</a:t>
          </a: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5711636" y="14797"/>
        <a:ext cx="1868715" cy="10224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400" cy="495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5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F21F0-B5AA-44B3-A1D1-861E42B1959A}" type="datetimeFigureOut">
              <a:rPr lang="ru-RU" smtClean="0"/>
              <a:pPr/>
              <a:t>22.09.2025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7829"/>
            <a:ext cx="2946400" cy="4972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9" y="9427829"/>
            <a:ext cx="2946400" cy="4972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2FAFEC-A59F-456E-8DE8-E6C8C6BD783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09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ED5F50-9CB4-4354-93D5-81E7382320EB}" type="datetimeFigureOut">
              <a:rPr lang="ru-RU" smtClean="0"/>
              <a:pPr/>
              <a:t>22.09.2025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26E4C-C26C-4AB6-BC3B-0231819F3AB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757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26E4C-C26C-4AB6-BC3B-0231819F3ABB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8860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26E4C-C26C-4AB6-BC3B-0231819F3ABB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7873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6960846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Слайд think-cell" r:id="rId4" imgW="286" imgH="286" progId="TCLayout.ActiveDocument.1">
                  <p:embed/>
                </p:oleObj>
              </mc:Choice>
              <mc:Fallback>
                <p:oleObj name="Слайд think-cell" r:id="rId4" imgW="286" imgH="286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bject 2"/>
          <p:cNvSpPr txBox="1">
            <a:spLocks noGrp="1"/>
          </p:cNvSpPr>
          <p:nvPr>
            <p:ph type="title" hasCustomPrompt="1"/>
          </p:nvPr>
        </p:nvSpPr>
        <p:spPr>
          <a:xfrm>
            <a:off x="361505" y="1851757"/>
            <a:ext cx="8418070" cy="404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2600">
                <a:solidFill>
                  <a:schemeClr val="accent6"/>
                </a:solidFill>
                <a:latin typeface="+mj-lt"/>
              </a:defRPr>
            </a:lvl1pPr>
          </a:lstStyle>
          <a:p>
            <a:pPr marL="11132" marR="4453">
              <a:lnSpc>
                <a:spcPct val="101099"/>
              </a:lnSpc>
              <a:tabLst>
                <a:tab pos="2316476" algn="l"/>
              </a:tabLst>
            </a:pPr>
            <a:r>
              <a:rPr lang="ru-RU" sz="2600" dirty="0">
                <a:latin typeface="Arial"/>
                <a:cs typeface="Arial"/>
              </a:rPr>
              <a:t>Название презентации</a:t>
            </a:r>
            <a:endParaRPr sz="2600" dirty="0">
              <a:latin typeface="Arial"/>
              <a:cs typeface="Arial"/>
            </a:endParaRPr>
          </a:p>
        </p:txBody>
      </p:sp>
      <p:pic>
        <p:nvPicPr>
          <p:cNvPr id="8" name="Изображение 14" descr="1_Визитная карточка-04.png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18"/>
          <a:stretch/>
        </p:blipFill>
        <p:spPr>
          <a:xfrm>
            <a:off x="8225284" y="504889"/>
            <a:ext cx="554292" cy="546271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 userDrawn="1"/>
        </p:nvCxnSpPr>
        <p:spPr>
          <a:xfrm>
            <a:off x="361505" y="1198816"/>
            <a:ext cx="8420988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 userDrawn="1"/>
        </p:nvCxnSpPr>
        <p:spPr>
          <a:xfrm>
            <a:off x="361505" y="5659185"/>
            <a:ext cx="8420988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3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361505" y="3711292"/>
            <a:ext cx="841807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1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zh-CN" noProof="0" dirty="0"/>
              <a:t>Адресат презентации, дата</a:t>
            </a:r>
          </a:p>
        </p:txBody>
      </p:sp>
    </p:spTree>
    <p:extLst>
      <p:ext uri="{BB962C8B-B14F-4D97-AF65-F5344CB8AC3E}">
        <p14:creationId xmlns:p14="http://schemas.microsoft.com/office/powerpoint/2010/main" val="6803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Слайд think-cell" r:id="rId4" imgW="229" imgH="229" progId="TCLayout.ActiveDocument.1">
                  <p:embed/>
                </p:oleObj>
              </mc:Choice>
              <mc:Fallback>
                <p:oleObj name="Слайд think-cell" r:id="rId4" imgW="229" imgH="229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bject 2"/>
          <p:cNvSpPr txBox="1">
            <a:spLocks noGrp="1"/>
          </p:cNvSpPr>
          <p:nvPr>
            <p:ph type="title" hasCustomPrompt="1"/>
          </p:nvPr>
        </p:nvSpPr>
        <p:spPr>
          <a:xfrm>
            <a:off x="361506" y="1851757"/>
            <a:ext cx="8418070" cy="404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2600">
                <a:solidFill>
                  <a:schemeClr val="accent6"/>
                </a:solidFill>
                <a:latin typeface="+mj-lt"/>
              </a:defRPr>
            </a:lvl1pPr>
          </a:lstStyle>
          <a:p>
            <a:pPr marL="11132" marR="4453">
              <a:lnSpc>
                <a:spcPct val="101099"/>
              </a:lnSpc>
              <a:tabLst>
                <a:tab pos="2316476" algn="l"/>
              </a:tabLst>
            </a:pPr>
            <a:r>
              <a:rPr lang="ru-RU" sz="2600" dirty="0">
                <a:latin typeface="Arial"/>
                <a:cs typeface="Arial"/>
              </a:rPr>
              <a:t>Название презентации</a:t>
            </a:r>
            <a:endParaRPr sz="2600" dirty="0">
              <a:latin typeface="Arial"/>
              <a:cs typeface="Arial"/>
            </a:endParaRPr>
          </a:p>
        </p:txBody>
      </p:sp>
      <p:pic>
        <p:nvPicPr>
          <p:cNvPr id="8" name="Изображение 14" descr="1_Визитная карточка-04.png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18"/>
          <a:stretch/>
        </p:blipFill>
        <p:spPr>
          <a:xfrm>
            <a:off x="8225284" y="504889"/>
            <a:ext cx="554292" cy="546271"/>
          </a:xfrm>
          <a:prstGeom prst="rect">
            <a:avLst/>
          </a:prstGeom>
        </p:spPr>
      </p:pic>
      <p:grpSp>
        <p:nvGrpSpPr>
          <p:cNvPr id="5" name="Группа 4"/>
          <p:cNvGrpSpPr/>
          <p:nvPr userDrawn="1"/>
        </p:nvGrpSpPr>
        <p:grpSpPr>
          <a:xfrm>
            <a:off x="361506" y="1198816"/>
            <a:ext cx="8420988" cy="4460369"/>
            <a:chOff x="361506" y="1198816"/>
            <a:chExt cx="8420988" cy="4460369"/>
          </a:xfrm>
        </p:grpSpPr>
        <p:cxnSp>
          <p:nvCxnSpPr>
            <p:cNvPr id="3" name="Прямая соединительная линия 2"/>
            <p:cNvCxnSpPr/>
            <p:nvPr userDrawn="1"/>
          </p:nvCxnSpPr>
          <p:spPr>
            <a:xfrm>
              <a:off x="361506" y="1198816"/>
              <a:ext cx="8420988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 userDrawn="1"/>
          </p:nvCxnSpPr>
          <p:spPr>
            <a:xfrm>
              <a:off x="361506" y="5659185"/>
              <a:ext cx="8420988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3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361505" y="3711292"/>
            <a:ext cx="841807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1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zh-CN" noProof="0" dirty="0"/>
              <a:t>Адресат презентации, дата</a:t>
            </a:r>
          </a:p>
        </p:txBody>
      </p:sp>
    </p:spTree>
    <p:extLst>
      <p:ext uri="{BB962C8B-B14F-4D97-AF65-F5344CB8AC3E}">
        <p14:creationId xmlns:p14="http://schemas.microsoft.com/office/powerpoint/2010/main" val="2992581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6106821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Слайд think-cell" r:id="rId5" imgW="286" imgH="286" progId="TCLayout.ActiveDocument.1">
                  <p:embed/>
                </p:oleObj>
              </mc:Choice>
              <mc:Fallback>
                <p:oleObj name="Слайд think-cell" r:id="rId5" imgW="286" imgH="286" progId="TCLayout.ActiveDocument.1">
                  <p:embed/>
                  <p:pic>
                    <p:nvPicPr>
                      <p:cNvPr id="3" name="Объект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Текст 3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6609811"/>
            <a:ext cx="8136000" cy="1384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l">
              <a:buNone/>
              <a:defRPr sz="900"/>
            </a:lvl1pPr>
          </a:lstStyle>
          <a:p>
            <a:pPr lvl="0"/>
            <a:r>
              <a:rPr lang="ru-RU" dirty="0"/>
              <a:t>Источник: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quarter" idx="13" hasCustomPrompt="1"/>
          </p:nvPr>
        </p:nvSpPr>
        <p:spPr>
          <a:xfrm>
            <a:off x="360000" y="6435222"/>
            <a:ext cx="8136000" cy="123111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 algn="l">
              <a:buNone/>
              <a:defRPr sz="800" baseline="0"/>
            </a:lvl1pPr>
          </a:lstStyle>
          <a:p>
            <a:pPr lvl="0"/>
            <a:r>
              <a:rPr lang="ru-RU" dirty="0"/>
              <a:t>1 Сноска</a:t>
            </a:r>
          </a:p>
        </p:txBody>
      </p:sp>
      <p:sp>
        <p:nvSpPr>
          <p:cNvPr id="10" name="McK 2. Slide Title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 bwMode="auto">
          <a:xfrm>
            <a:off x="360000" y="266843"/>
            <a:ext cx="8424000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pPr marL="0" lvl="0" defTabSz="457200" hangingPunct="0">
              <a:lnSpc>
                <a:spcPts val="2500"/>
              </a:lnSpc>
            </a:pPr>
            <a:r>
              <a:rPr lang="ru-RU" altLang="zh-CN" dirty="0"/>
              <a:t>Образец заголовка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7810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think-cell Slide" r:id="rId5" imgW="229" imgH="229" progId="TCLayout.ActiveDocument.1">
                  <p:embed/>
                </p:oleObj>
              </mc:Choice>
              <mc:Fallback>
                <p:oleObj name="think-cell Slide" r:id="rId5" imgW="229" imgH="229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McK 2. Slide Title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 bwMode="auto">
          <a:xfrm>
            <a:off x="360000" y="266843"/>
            <a:ext cx="8424000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accent6"/>
                </a:solidFill>
                <a:latin typeface="Tahoma" panose="020B0604030504040204" pitchFamily="34" charset="0"/>
                <a:sym typeface="Tahoma" panose="020B0604030504040204" pitchFamily="34" charset="0"/>
              </a:defRPr>
            </a:lvl1pPr>
          </a:lstStyle>
          <a:p>
            <a:pPr marL="0" lvl="0" defTabSz="457200" hangingPunct="0">
              <a:lnSpc>
                <a:spcPts val="2500"/>
              </a:lnSpc>
            </a:pPr>
            <a:r>
              <a:rPr lang="ru-RU" altLang="zh-CN" dirty="0"/>
              <a:t>Образец заголовка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45233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vmlDrawing" Target="../drawings/vmlDrawing1.vml"/><Relationship Id="rId11" Type="http://schemas.openxmlformats.org/officeDocument/2006/relationships/image" Target="../media/image1.emf"/><Relationship Id="rId5" Type="http://schemas.openxmlformats.org/officeDocument/2006/relationships/theme" Target="../theme/theme1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303039446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Слайд think-cell" r:id="rId10" imgW="286" imgH="286" progId="TCLayout.ActiveDocument.1">
                  <p:embed/>
                </p:oleObj>
              </mc:Choice>
              <mc:Fallback>
                <p:oleObj name="Слайд think-cell" r:id="rId10" imgW="286" imgH="286" progId="TCLayout.ActiveDocument.1">
                  <p:embed/>
                  <p:pic>
                    <p:nvPicPr>
                      <p:cNvPr id="3" name="Объект 2" hidden="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 hidden="1"/>
          <p:cNvSpPr/>
          <p:nvPr userDrawn="1">
            <p:custDataLst>
              <p:tags r:id="rId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ru-RU" sz="2000" b="1" i="0" baseline="0" dirty="0">
              <a:latin typeface="Tahoma" panose="020B0604030504040204" pitchFamily="34" charset="0"/>
              <a:ea typeface="+mj-ea"/>
              <a:cs typeface="+mj-cs"/>
              <a:sym typeface="Tahoma" panose="020B0604030504040204" pitchFamily="34" charset="0"/>
            </a:endParaRPr>
          </a:p>
        </p:txBody>
      </p:sp>
      <p:sp>
        <p:nvSpPr>
          <p:cNvPr id="9" name="McK 2. Slide Title"/>
          <p:cNvSpPr>
            <a:spLocks noGrp="1" noChangeArrowheads="1"/>
          </p:cNvSpPr>
          <p:nvPr>
            <p:ph type="title"/>
            <p:custDataLst>
              <p:tags r:id="rId9"/>
            </p:custDataLst>
          </p:nvPr>
        </p:nvSpPr>
        <p:spPr bwMode="auto">
          <a:xfrm>
            <a:off x="360000" y="266843"/>
            <a:ext cx="8424000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lvl="0" defTabSz="457200" hangingPunct="0">
              <a:lnSpc>
                <a:spcPts val="2500"/>
              </a:lnSpc>
            </a:pPr>
            <a:r>
              <a:rPr lang="ru-RU" altLang="zh-CN" dirty="0"/>
              <a:t>Образец заголовка</a:t>
            </a:r>
            <a:endParaRPr lang="en-US" altLang="zh-CN" dirty="0"/>
          </a:p>
        </p:txBody>
      </p:sp>
      <p:sp>
        <p:nvSpPr>
          <p:cNvPr id="6" name="Shape 233"/>
          <p:cNvSpPr>
            <a:spLocks noChangeArrowheads="1"/>
          </p:cNvSpPr>
          <p:nvPr userDrawn="1"/>
        </p:nvSpPr>
        <p:spPr bwMode="auto">
          <a:xfrm>
            <a:off x="8754110" y="6608528"/>
            <a:ext cx="288000" cy="141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742950" indent="-28575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1143000" indent="-22860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600200" indent="-22860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2057400" indent="-22860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9pPr>
          </a:lstStyle>
          <a:p>
            <a:pPr algn="ctr" eaLnBrk="1">
              <a:lnSpc>
                <a:spcPts val="1050"/>
              </a:lnSpc>
            </a:pPr>
            <a:fld id="{9341A735-39CE-4E30-A45B-8F69B017A70B}" type="slidenum">
              <a:rPr lang="ru-RU" altLang="ru-RU" sz="900" b="1">
                <a:solidFill>
                  <a:schemeClr val="accent6"/>
                </a:solidFill>
                <a:latin typeface="+mj-lt"/>
                <a:ea typeface="Helvetica Neue"/>
                <a:cs typeface="Helvetica Neue"/>
                <a:sym typeface="Helvetica Neue"/>
              </a:rPr>
              <a:pPr algn="ctr" eaLnBrk="1">
                <a:lnSpc>
                  <a:spcPts val="1050"/>
                </a:lnSpc>
              </a:pPr>
              <a:t>‹#›</a:t>
            </a:fld>
            <a:r>
              <a:rPr lang="ru-RU" altLang="ru-RU" sz="900" b="1" dirty="0">
                <a:solidFill>
                  <a:schemeClr val="accent6"/>
                </a:solidFill>
                <a:latin typeface="+mj-lt"/>
                <a:ea typeface="Helvetica Neue"/>
                <a:cs typeface="Helvetica Neue"/>
                <a:sym typeface="Helvetica Neue"/>
              </a:rPr>
              <a:t>￼</a:t>
            </a:r>
          </a:p>
        </p:txBody>
      </p:sp>
    </p:spTree>
    <p:extLst>
      <p:ext uri="{BB962C8B-B14F-4D97-AF65-F5344CB8AC3E}">
        <p14:creationId xmlns:p14="http://schemas.microsoft.com/office/powerpoint/2010/main" val="441068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51" r:id="rId3"/>
    <p:sldLayoutId id="2147483680" r:id="rId4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000" b="1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6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4.png"/><Relationship Id="rId2" Type="http://schemas.openxmlformats.org/officeDocument/2006/relationships/tags" Target="../tags/tag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7.bin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362565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Слайд think-cell" r:id="rId5" imgW="286" imgH="286" progId="TCLayout.ActiveDocument.1">
                  <p:embed/>
                </p:oleObj>
              </mc:Choice>
              <mc:Fallback>
                <p:oleObj name="Слайд think-cell" r:id="rId5" imgW="286" imgH="286" progId="TCLayout.ActiveDocument.1">
                  <p:embed/>
                  <p:pic>
                    <p:nvPicPr>
                      <p:cNvPr id="5" name="Объект 4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Заголовок 6"/>
          <p:cNvSpPr txBox="1">
            <a:spLocks/>
          </p:cNvSpPr>
          <p:nvPr/>
        </p:nvSpPr>
        <p:spPr bwMode="auto">
          <a:xfrm>
            <a:off x="361505" y="1508112"/>
            <a:ext cx="84180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6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>
                <a:latin typeface="Tahoma" panose="020B0604030504040204" pitchFamily="34" charset="0"/>
              </a:rPr>
              <a:t>Участие в закупках ПАО «ДОМ.РФ»</a:t>
            </a:r>
          </a:p>
        </p:txBody>
      </p:sp>
      <p:sp>
        <p:nvSpPr>
          <p:cNvPr id="4" name="Подзаголовок 7"/>
          <p:cNvSpPr>
            <a:spLocks noGrp="1"/>
          </p:cNvSpPr>
          <p:nvPr>
            <p:ph type="subTitle" idx="1"/>
          </p:nvPr>
        </p:nvSpPr>
        <p:spPr>
          <a:xfrm>
            <a:off x="361504" y="5369572"/>
            <a:ext cx="8418071" cy="307777"/>
          </a:xfrm>
        </p:spPr>
        <p:txBody>
          <a:bodyPr/>
          <a:lstStyle/>
          <a:p>
            <a:r>
              <a:rPr lang="ru-RU" sz="2000" b="1" dirty="0"/>
              <a:t>ПАО «ДОМ.РФ»</a:t>
            </a:r>
          </a:p>
        </p:txBody>
      </p:sp>
    </p:spTree>
    <p:extLst>
      <p:ext uri="{BB962C8B-B14F-4D97-AF65-F5344CB8AC3E}">
        <p14:creationId xmlns:p14="http://schemas.microsoft.com/office/powerpoint/2010/main" val="2090010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Слайд think-cell" r:id="rId5" imgW="286" imgH="286" progId="TCLayout.ActiveDocument.1">
                  <p:embed/>
                </p:oleObj>
              </mc:Choice>
              <mc:Fallback>
                <p:oleObj name="Слайд think-cell" r:id="rId5" imgW="286" imgH="286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395068" y="3376499"/>
            <a:ext cx="8179589" cy="983346"/>
            <a:chOff x="480721" y="1151743"/>
            <a:chExt cx="8179589" cy="983346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1232026" y="1151743"/>
              <a:ext cx="1955985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400" b="1" dirty="0"/>
                <a:t>Одно из основных </a:t>
              </a:r>
            </a:p>
            <a:p>
              <a:r>
                <a:rPr lang="ru-RU" sz="1400" b="1" dirty="0"/>
                <a:t>направлений</a:t>
              </a:r>
            </a:p>
            <a:p>
              <a:r>
                <a:rPr lang="ru-RU" sz="1400" b="1" dirty="0"/>
                <a:t>деятельности</a:t>
              </a:r>
              <a:endParaRPr lang="ru-RU" sz="1400" dirty="0"/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3053140" y="1151743"/>
              <a:ext cx="5607170" cy="983346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177800" indent="-177800" algn="just" defTabSz="1177774">
                <a:lnSpc>
                  <a:spcPct val="95000"/>
                </a:lnSpc>
                <a:spcBef>
                  <a:spcPts val="300"/>
                </a:spcBef>
                <a:buClr>
                  <a:srgbClr val="8FC54C"/>
                </a:buClr>
                <a:buFont typeface="Wingdings" panose="05000000000000000000" pitchFamily="2" charset="2"/>
                <a:buChar char="§"/>
              </a:pPr>
              <a:r>
                <a:rPr lang="ru-RU" sz="1400" dirty="0"/>
                <a:t> </a:t>
              </a:r>
              <a:r>
                <a:rPr lang="ru-RU" sz="1400" spc="-20" dirty="0">
                  <a:ea typeface="Calibri" panose="020F0502020204030204" pitchFamily="34" charset="0"/>
                  <a:cs typeface="Times New Roman" panose="02020603050405020304" pitchFamily="18" charset="0"/>
                </a:rPr>
                <a:t>ДОМ.РФ – агент Российской Федерации по распоряжению неэффективно используемыми федеральными землями.</a:t>
              </a:r>
            </a:p>
            <a:p>
              <a:pPr algn="just" defTabSz="1177774">
                <a:lnSpc>
                  <a:spcPct val="95000"/>
                </a:lnSpc>
                <a:spcBef>
                  <a:spcPts val="300"/>
                </a:spcBef>
                <a:buClr>
                  <a:srgbClr val="8FC54C"/>
                </a:buClr>
              </a:pPr>
              <a:endParaRPr lang="ru-RU" sz="1400" spc="-2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71450" indent="-171450" algn="just">
                <a:spcBef>
                  <a:spcPts val="900"/>
                </a:spcBef>
                <a:buClr>
                  <a:schemeClr val="accent6"/>
                </a:buClr>
                <a:buFont typeface="Wingdings" pitchFamily="2" charset="2"/>
                <a:buChar char="§"/>
              </a:pPr>
              <a:endParaRPr lang="ru-RU" sz="1400" dirty="0"/>
            </a:p>
          </p:txBody>
        </p:sp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80721" y="1151743"/>
              <a:ext cx="536860" cy="540000"/>
            </a:xfrm>
            <a:prstGeom prst="rect">
              <a:avLst/>
            </a:prstGeom>
          </p:spPr>
        </p:pic>
      </p:grpSp>
      <p:sp>
        <p:nvSpPr>
          <p:cNvPr id="23" name="Заголовок 3">
            <a:extLst>
              <a:ext uri="{FF2B5EF4-FFF2-40B4-BE49-F238E27FC236}">
                <a16:creationId xmlns:a16="http://schemas.microsoft.com/office/drawing/2014/main" xmlns="" id="{8DC3BC56-EE65-9D4C-AD79-E1B600FA14DE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ДОМ.РФ. Направления деятельности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xmlns="" id="{63FE1A3C-7F1A-4C41-AB7E-F69B39D8C8CD}"/>
              </a:ext>
            </a:extLst>
          </p:cNvPr>
          <p:cNvCxnSpPr>
            <a:cxnSpLocks/>
          </p:cNvCxnSpPr>
          <p:nvPr/>
        </p:nvCxnSpPr>
        <p:spPr>
          <a:xfrm>
            <a:off x="3127770" y="5947841"/>
            <a:ext cx="55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Изображение 14" descr="1_Визитная карточка-04.png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50441"/>
          <a:stretch/>
        </p:blipFill>
        <p:spPr>
          <a:xfrm>
            <a:off x="8671770" y="150204"/>
            <a:ext cx="325008" cy="339192"/>
          </a:xfrm>
          <a:prstGeom prst="rect">
            <a:avLst/>
          </a:prstGeom>
        </p:spPr>
      </p:pic>
      <p:grpSp>
        <p:nvGrpSpPr>
          <p:cNvPr id="24" name="Группа 23"/>
          <p:cNvGrpSpPr/>
          <p:nvPr/>
        </p:nvGrpSpPr>
        <p:grpSpPr>
          <a:xfrm>
            <a:off x="480721" y="1372842"/>
            <a:ext cx="8093936" cy="1508105"/>
            <a:chOff x="372974" y="4475705"/>
            <a:chExt cx="8093936" cy="1508105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1086552" y="4475705"/>
              <a:ext cx="1221933" cy="307777"/>
            </a:xfrm>
            <a:prstGeom prst="rect">
              <a:avLst/>
            </a:prstGeom>
          </p:spPr>
          <p:txBody>
            <a:bodyPr wrap="none" lIns="36000">
              <a:spAutoFit/>
            </a:bodyPr>
            <a:lstStyle/>
            <a:p>
              <a:r>
                <a:rPr lang="ru-RU" sz="1200" b="1" dirty="0"/>
                <a:t>О </a:t>
              </a:r>
              <a:r>
                <a:rPr lang="ru-RU" sz="1400" b="1" dirty="0"/>
                <a:t>компании</a:t>
              </a:r>
              <a:endParaRPr lang="ru-RU" sz="1400" dirty="0"/>
            </a:p>
          </p:txBody>
        </p:sp>
        <p:pic>
          <p:nvPicPr>
            <p:cNvPr id="27" name="Рисунок 26"/>
            <p:cNvPicPr>
              <a:picLocks noChangeAspect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72974" y="4475705"/>
              <a:ext cx="592702" cy="540000"/>
            </a:xfrm>
            <a:prstGeom prst="rect">
              <a:avLst/>
            </a:prstGeom>
          </p:spPr>
        </p:pic>
        <p:sp>
          <p:nvSpPr>
            <p:cNvPr id="30" name="Прямоугольник 29"/>
            <p:cNvSpPr/>
            <p:nvPr/>
          </p:nvSpPr>
          <p:spPr>
            <a:xfrm>
              <a:off x="2859739" y="4475705"/>
              <a:ext cx="5607171" cy="150810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171450" indent="-171450" algn="just">
                <a:buClr>
                  <a:schemeClr val="accent6"/>
                </a:buClr>
                <a:buFont typeface="Wingdings" pitchFamily="2" charset="2"/>
                <a:buChar char="§"/>
              </a:pPr>
              <a:r>
                <a:rPr lang="ru-RU" sz="1400" spc="-20" dirty="0">
                  <a:ea typeface="Calibri" panose="020F0502020204030204" pitchFamily="34" charset="0"/>
                  <a:cs typeface="Times New Roman" panose="02020603050405020304" pitchFamily="18" charset="0"/>
                </a:rPr>
                <a:t>ДОМ.РФ — финансовый институт развития в жилищной сфере.</a:t>
              </a:r>
            </a:p>
            <a:p>
              <a:pPr marL="171450" indent="-171450" algn="just">
                <a:buClr>
                  <a:schemeClr val="accent6"/>
                </a:buClr>
                <a:buFont typeface="Wingdings" pitchFamily="2" charset="2"/>
                <a:buChar char="§"/>
              </a:pPr>
              <a:r>
                <a:rPr lang="ru-RU" sz="1400" spc="-20" dirty="0">
                  <a:ea typeface="Calibri" panose="020F0502020204030204" pitchFamily="34" charset="0"/>
                  <a:cs typeface="Times New Roman" panose="02020603050405020304" pitchFamily="18" charset="0"/>
                </a:rPr>
                <a:t>Создан в 1997 году постановлением Правительства РФ для содействия проведению жилищной политики.</a:t>
              </a:r>
            </a:p>
            <a:p>
              <a:pPr marL="171450" indent="-171450" algn="just">
                <a:buClr>
                  <a:schemeClr val="accent6"/>
                </a:buClr>
                <a:buFont typeface="Wingdings" pitchFamily="2" charset="2"/>
                <a:buChar char="§"/>
              </a:pPr>
              <a:endParaRPr lang="ru-RU" sz="1400" spc="-2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71450" indent="-171450" algn="just">
                <a:buClr>
                  <a:schemeClr val="accent6"/>
                </a:buClr>
                <a:buFont typeface="Wingdings" pitchFamily="2" charset="2"/>
                <a:buChar char="§"/>
              </a:pPr>
              <a:r>
                <a:rPr lang="ru-RU" sz="1400" spc="-20" dirty="0">
                  <a:ea typeface="Calibri" panose="020F0502020204030204" pitchFamily="34" charset="0"/>
                  <a:cs typeface="Times New Roman" panose="02020603050405020304" pitchFamily="18" charset="0"/>
                </a:rPr>
                <a:t>Компания развивает направления, которые позволяют создавать выгодные условия покупки жилья, формировать цивилизованный рынок аренды и развивать городскую среду.</a:t>
              </a:r>
            </a:p>
          </p:txBody>
        </p:sp>
      </p:grp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xmlns="" id="{63FE1A3C-7F1A-4C41-AB7E-F69B39D8C8CD}"/>
              </a:ext>
            </a:extLst>
          </p:cNvPr>
          <p:cNvCxnSpPr>
            <a:cxnSpLocks/>
          </p:cNvCxnSpPr>
          <p:nvPr/>
        </p:nvCxnSpPr>
        <p:spPr>
          <a:xfrm>
            <a:off x="3127770" y="3104561"/>
            <a:ext cx="55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723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7120" y="209178"/>
            <a:ext cx="8424000" cy="307777"/>
          </a:xfrm>
        </p:spPr>
        <p:txBody>
          <a:bodyPr/>
          <a:lstStyle/>
          <a:p>
            <a:pPr algn="ctr"/>
            <a:r>
              <a:rPr lang="ru-RU" dirty="0"/>
              <a:t>Направления деятельности и предмет закупок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953523" y="593543"/>
            <a:ext cx="5683976" cy="2488951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уборка кровли от снега, уборка мусора, поддержание фасадов в надлежащем виде, ограждение опасных зон;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текущий ремонт (предупреждение аварий сетей, сохранение объектов культурного наследия);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содержание земель (противопожарные, фитосанитарные мероприятия);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снос объектов капитального и некапитального строительства;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текущая эксплуатация инженерных сетей;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обслуживание опасных объектов (котельных);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непрерывность </a:t>
            </a:r>
            <a:r>
              <a:rPr lang="ru-RU" sz="1100" dirty="0" err="1">
                <a:solidFill>
                  <a:schemeClr val="tx1"/>
                </a:solidFill>
              </a:rPr>
              <a:t>ресурсоснабжения</a:t>
            </a:r>
            <a:r>
              <a:rPr lang="ru-RU" sz="1100" dirty="0">
                <a:solidFill>
                  <a:schemeClr val="tx1"/>
                </a:solidFill>
              </a:rPr>
              <a:t> объектов;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отключение (консервация) объектов;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коммунальные услуги;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предотвращение бездоговорного потребления;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работа с поставщиками и конечными потребителями ресурсов;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работа с движимым имуществом (объекты электросетевого хозяйства, подстанции, прочее имущество).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7120" y="650330"/>
            <a:ext cx="650719" cy="461109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168451" y="684407"/>
            <a:ext cx="197384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Содержание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7120" y="3389002"/>
            <a:ext cx="650719" cy="46110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168452" y="5619357"/>
            <a:ext cx="19738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Территориальное планирование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953523" y="3388446"/>
            <a:ext cx="5683976" cy="1924959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полевое обследование и проведение горизонтальной съемки (в том числе возможна беспилотная съемка) с помощью специализированного оборудования;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фотографирование и видеосъемка земельных участков и расположенных объектов;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осмотры и обследования, техническая экспертиза объектов капитального строительства и инженерной инфраструктуры;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подготовка заключений с документальным подтверждением о расположенных на участках объектах, в том числе их принадлежность;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все виды кадастровых работ, включая образование, раздел земельных участков;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составление схем земельных участков для осуществления разделов участков и снятия ограничений на использование земельных участков.</a:t>
            </a:r>
          </a:p>
          <a:p>
            <a:pPr marL="171450" indent="-171450" algn="just">
              <a:buFontTx/>
              <a:buChar char="-"/>
            </a:pPr>
            <a:endParaRPr lang="ru-RU" sz="1100" dirty="0">
              <a:solidFill>
                <a:schemeClr val="tx1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7120" y="5619913"/>
            <a:ext cx="650719" cy="461109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1168453" y="3388446"/>
            <a:ext cx="19738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Кадастровые работы и обследования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953523" y="5619358"/>
            <a:ext cx="5683976" cy="673922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изменение проектов планировки и межевания территорий;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изменения генеральных планов, правил землепользования и застройки;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изменения в документы градостроительного зонирования.</a:t>
            </a:r>
          </a:p>
          <a:p>
            <a:pPr marL="171450" indent="-171450" algn="just">
              <a:buFontTx/>
              <a:buChar char="-"/>
            </a:pPr>
            <a:endParaRPr lang="ru-RU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0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000" y="266843"/>
            <a:ext cx="8424000" cy="307777"/>
          </a:xfrm>
        </p:spPr>
        <p:txBody>
          <a:bodyPr/>
          <a:lstStyle/>
          <a:p>
            <a:pPr algn="ctr"/>
            <a:r>
              <a:rPr lang="ru-RU" dirty="0"/>
              <a:t>Принцип действия предварительных отборов</a:t>
            </a:r>
          </a:p>
        </p:txBody>
      </p:sp>
      <p:graphicFrame>
        <p:nvGraphicFramePr>
          <p:cNvPr id="3" name="Схема 2"/>
          <p:cNvGraphicFramePr/>
          <p:nvPr>
            <p:extLst/>
          </p:nvPr>
        </p:nvGraphicFramePr>
        <p:xfrm>
          <a:off x="641539" y="3028900"/>
          <a:ext cx="8149246" cy="1052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666254" y="4210814"/>
          <a:ext cx="8125795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1789">
                  <a:extLst>
                    <a:ext uri="{9D8B030D-6E8A-4147-A177-3AD203B41FA5}">
                      <a16:colId xmlns:a16="http://schemas.microsoft.com/office/drawing/2014/main" xmlns="" val="259926255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xmlns="" val="892853809"/>
                    </a:ext>
                  </a:extLst>
                </a:gridCol>
                <a:gridCol w="2642012">
                  <a:extLst>
                    <a:ext uri="{9D8B030D-6E8A-4147-A177-3AD203B41FA5}">
                      <a16:colId xmlns:a16="http://schemas.microsoft.com/office/drawing/2014/main" xmlns="" val="1956568222"/>
                    </a:ext>
                  </a:extLst>
                </a:gridCol>
                <a:gridCol w="214184">
                  <a:extLst>
                    <a:ext uri="{9D8B030D-6E8A-4147-A177-3AD203B41FA5}">
                      <a16:colId xmlns:a16="http://schemas.microsoft.com/office/drawing/2014/main" xmlns="" val="3050823951"/>
                    </a:ext>
                  </a:extLst>
                </a:gridCol>
                <a:gridCol w="2539530">
                  <a:extLst>
                    <a:ext uri="{9D8B030D-6E8A-4147-A177-3AD203B41FA5}">
                      <a16:colId xmlns:a16="http://schemas.microsoft.com/office/drawing/2014/main" xmlns="" val="72736465"/>
                    </a:ext>
                  </a:extLst>
                </a:gridCol>
              </a:tblGrid>
              <a:tr h="261171">
                <a:tc gridSpan="5"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  <a:sym typeface="Tahoma" panose="020B0604030504040204" pitchFamily="34" charset="0"/>
                        </a:rPr>
                        <a:t>Необходимые действия для потенциальных участников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09933874"/>
                  </a:ext>
                </a:extLst>
              </a:tr>
              <a:tr h="2063249"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baseline="0" dirty="0"/>
                        <a:t>регистрация на электронной торговой площадке Сбербанк-АСТ;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800" baseline="0" dirty="0"/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baseline="0" dirty="0"/>
                        <a:t>наличие действующих сертификатов и электронно-цифровой подписи для совершения действий на торговой площадке</a:t>
                      </a:r>
                      <a:r>
                        <a:rPr lang="ru-RU" sz="800" dirty="0"/>
                        <a:t>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800" dirty="0"/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dirty="0"/>
                        <a:t>наличие первичного пакета правоустанавливающих документов участника в электронном виде в хорошем качестве.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/>
                        <a:t>Декабрь 2020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dirty="0"/>
                        <a:t>изучение требований к квалификации и опыту участника</a:t>
                      </a:r>
                      <a:r>
                        <a:rPr lang="ru-RU" sz="800" baseline="0" dirty="0"/>
                        <a:t>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baseline="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baseline="0" dirty="0"/>
                        <a:t>подготовка пакета документов в подтверждение квалификации и опыта;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endParaRPr lang="ru-RU" sz="800" baseline="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baseline="0" dirty="0"/>
                        <a:t>заполнение необходимых форм в соответствии с требованиями документации о предварительном отборе;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baseline="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baseline="0" dirty="0"/>
                        <a:t>подача электронной заявки с приложением копий документов в соответствии с правилами торговой площадки.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baseline="0" dirty="0"/>
                    </a:p>
                    <a:p>
                      <a:pPr marL="0" indent="0" algn="ctr">
                        <a:buFontTx/>
                        <a:buNone/>
                      </a:pPr>
                      <a:endParaRPr lang="ru-RU" sz="800" b="1" baseline="0" dirty="0"/>
                    </a:p>
                    <a:p>
                      <a:pPr marL="0" indent="0" algn="ctr">
                        <a:buFontTx/>
                        <a:buNone/>
                      </a:pPr>
                      <a:endParaRPr lang="ru-RU" sz="800" b="1" baseline="0" dirty="0"/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800" b="1" baseline="0" dirty="0"/>
                        <a:t>На протяжении всего срока отбора (2 года)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dirty="0"/>
                        <a:t>мониторинг проводимых</a:t>
                      </a:r>
                      <a:r>
                        <a:rPr lang="ru-RU" sz="800" baseline="0" dirty="0"/>
                        <a:t> закупок</a:t>
                      </a:r>
                      <a:r>
                        <a:rPr lang="ru-RU" sz="800" dirty="0"/>
                        <a:t>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dirty="0"/>
                        <a:t>активное участие в определении начальной максимальной цены и проводимых закупках;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dirty="0"/>
                        <a:t>поддержание в действующем состоянии сертификатов и электронно-цифровой подписи</a:t>
                      </a:r>
                      <a:r>
                        <a:rPr lang="ru-RU" sz="800" baseline="0" dirty="0"/>
                        <a:t>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baseline="0" dirty="0"/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baseline="0" dirty="0"/>
                        <a:t>соблюдение порядка и сроков подачи заявок на участие в закупках, обеспечительных платежей;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800" b="1" baseline="0" dirty="0"/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b="0" baseline="0" dirty="0"/>
                        <a:t>своевременное и добросовестное исполнение принятых обязательств.</a:t>
                      </a:r>
                      <a:r>
                        <a:rPr lang="ru-RU" sz="800" b="0" dirty="0"/>
                        <a:t> </a:t>
                      </a:r>
                      <a:endParaRPr lang="ru-RU" sz="800" b="1" baseline="0" dirty="0"/>
                    </a:p>
                    <a:p>
                      <a:pPr marL="0" indent="0" algn="ctr">
                        <a:buFontTx/>
                        <a:buNone/>
                      </a:pPr>
                      <a:endParaRPr lang="ru-RU" sz="800" b="1" baseline="0" dirty="0"/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800" b="1" baseline="0" dirty="0"/>
                        <a:t>На протяжении всего срока отбора (2 года)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6099980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632289" y="704480"/>
          <a:ext cx="814678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7862">
                  <a:extLst>
                    <a:ext uri="{9D8B030D-6E8A-4147-A177-3AD203B41FA5}">
                      <a16:colId xmlns:a16="http://schemas.microsoft.com/office/drawing/2014/main" xmlns="" val="2837286916"/>
                    </a:ext>
                  </a:extLst>
                </a:gridCol>
                <a:gridCol w="823784">
                  <a:extLst>
                    <a:ext uri="{9D8B030D-6E8A-4147-A177-3AD203B41FA5}">
                      <a16:colId xmlns:a16="http://schemas.microsoft.com/office/drawing/2014/main" xmlns="" val="2928373998"/>
                    </a:ext>
                  </a:extLst>
                </a:gridCol>
                <a:gridCol w="3655134">
                  <a:extLst>
                    <a:ext uri="{9D8B030D-6E8A-4147-A177-3AD203B41FA5}">
                      <a16:colId xmlns:a16="http://schemas.microsoft.com/office/drawing/2014/main" xmlns="" val="24340612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Формирование пула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добросовестных подрядчиков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9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Закупка высокого</a:t>
                      </a:r>
                      <a:r>
                        <a:rPr lang="ru-RU" sz="1400" b="1" kern="1200" baseline="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 качества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400" b="1" kern="1200" baseline="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работ / услуг</a:t>
                      </a:r>
                      <a:endParaRPr lang="ru-RU" sz="1400" b="1" kern="1200" dirty="0">
                        <a:solidFill>
                          <a:schemeClr val="accent6"/>
                        </a:solidFill>
                        <a:latin typeface="Tahoma" panose="020B0604030504040204" pitchFamily="34" charset="0"/>
                        <a:ea typeface="+mj-ea"/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72594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800" dirty="0"/>
                        <a:t>Каждое</a:t>
                      </a:r>
                      <a:r>
                        <a:rPr lang="ru-RU" sz="800" baseline="0" dirty="0"/>
                        <a:t> направление деятельности разбито на лоты по видам закупаемых работ / услуг</a:t>
                      </a:r>
                      <a:r>
                        <a:rPr lang="ru-RU" sz="800" dirty="0"/>
                        <a:t>.</a:t>
                      </a:r>
                    </a:p>
                    <a:p>
                      <a:pPr algn="just"/>
                      <a:endParaRPr lang="ru-RU" sz="800" dirty="0"/>
                    </a:p>
                    <a:p>
                      <a:pPr algn="just"/>
                      <a:r>
                        <a:rPr lang="ru-RU" sz="800" dirty="0"/>
                        <a:t>По каждому лоту сформированы требования к квалификации и опыту подрядчика (пример: наличие лицензии на уборку мусора, подтверждение опыта за последние 3 года).</a:t>
                      </a:r>
                    </a:p>
                    <a:p>
                      <a:pPr algn="just"/>
                      <a:endParaRPr lang="ru-RU" sz="800" dirty="0"/>
                    </a:p>
                    <a:p>
                      <a:pPr algn="just"/>
                      <a:r>
                        <a:rPr lang="ru-RU" sz="800" dirty="0"/>
                        <a:t>Сбор заявок на участие в отборе проводится на электронной торговой</a:t>
                      </a:r>
                      <a:r>
                        <a:rPr lang="ru-RU" sz="800" baseline="0" dirty="0"/>
                        <a:t> площадке на постоянной основе, оценка соответствия требованиям                                 и включение новых участников в отбор – ежемесячно.</a:t>
                      </a:r>
                    </a:p>
                    <a:p>
                      <a:pPr algn="just"/>
                      <a:endParaRPr lang="ru-RU" sz="800" baseline="0" dirty="0"/>
                    </a:p>
                    <a:p>
                      <a:pPr algn="just"/>
                      <a:r>
                        <a:rPr lang="ru-RU" sz="800" baseline="0" dirty="0"/>
                        <a:t>В случаях нарушения условий договоров либо систематического неучастия в закупках допускается исключение участников из отбора.</a:t>
                      </a:r>
                      <a:endParaRPr lang="ru-RU" sz="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dirty="0"/>
                        <a:t>В процессе проведения закупки определяется начальная максимальная цена путем запроса цен у участников</a:t>
                      </a:r>
                      <a:r>
                        <a:rPr lang="ru-RU" sz="800" baseline="0" dirty="0"/>
                        <a:t> отбора в соответствующем лоте</a:t>
                      </a:r>
                    </a:p>
                    <a:p>
                      <a:pPr algn="just"/>
                      <a:endParaRPr lang="ru-RU" sz="800" baseline="0" dirty="0"/>
                    </a:p>
                    <a:p>
                      <a:pPr algn="just"/>
                      <a:r>
                        <a:rPr lang="ru-RU" sz="800" baseline="0" dirty="0"/>
                        <a:t>Объявляется закупка, в которой могут участвовать только лица, включенные в предварительный отбор</a:t>
                      </a:r>
                    </a:p>
                    <a:p>
                      <a:pPr algn="just"/>
                      <a:endParaRPr lang="ru-RU" sz="800" baseline="0" dirty="0"/>
                    </a:p>
                    <a:p>
                      <a:pPr algn="just"/>
                      <a:r>
                        <a:rPr lang="ru-RU" sz="800" baseline="0" dirty="0"/>
                        <a:t>Оцениваются только ценовые предложения и комплектность документов</a:t>
                      </a:r>
                    </a:p>
                    <a:p>
                      <a:pPr algn="just"/>
                      <a:endParaRPr lang="ru-RU" sz="800" baseline="0" dirty="0"/>
                    </a:p>
                    <a:p>
                      <a:pPr algn="just"/>
                      <a:r>
                        <a:rPr lang="ru-RU" sz="800" baseline="0" dirty="0"/>
                        <a:t>Победителем закупки признается участник, предложивший наименьшую цену</a:t>
                      </a:r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21205495"/>
                  </a:ext>
                </a:extLst>
              </a:tr>
            </a:tbl>
          </a:graphicData>
        </a:graphic>
      </p:graphicFrame>
      <p:sp>
        <p:nvSpPr>
          <p:cNvPr id="6" name="Стрелка вправо 5"/>
          <p:cNvSpPr/>
          <p:nvPr/>
        </p:nvSpPr>
        <p:spPr>
          <a:xfrm>
            <a:off x="4300151" y="1515762"/>
            <a:ext cx="832022" cy="49427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755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xmlns="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найти закупку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7D2E16FD-F1B9-4F97-A07E-728235FE9B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125" y="1272170"/>
            <a:ext cx="8445101" cy="401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245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xmlns="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найти документацию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9F35750-6A59-41E2-AFA7-34EA28BD6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" y="690289"/>
            <a:ext cx="7021902" cy="264657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FEF8A1B3-747F-4B5C-8DF5-AD877D2A13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1" y="3521137"/>
            <a:ext cx="7021902" cy="2723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871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xmlns="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подать заявку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53125" y="1970065"/>
            <a:ext cx="3725459" cy="31689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/>
              <a:t>Ознакомится с Техническим заданием</a:t>
            </a:r>
          </a:p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/>
              <a:t>Если готовы выполнить </a:t>
            </a:r>
            <a:br>
              <a:rPr lang="ru-RU" dirty="0"/>
            </a:br>
            <a:r>
              <a:rPr lang="ru-RU" dirty="0"/>
              <a:t>в полном объеме подготовить заявку на закупку</a:t>
            </a:r>
          </a:p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/>
              <a:t>Скачать документацию, подготовить перечень документов в соответствии с разделом 3 документации</a:t>
            </a:r>
          </a:p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/>
              <a:t>Заполнить формы документации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7D160AC0-5B95-4DA5-AA61-EE79EE9F32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8424" y="1026179"/>
            <a:ext cx="4657363" cy="5205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632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xmlns="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подать заявку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53125" y="761447"/>
            <a:ext cx="8099759" cy="6101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>
                <a:solidFill>
                  <a:schemeClr val="accent6"/>
                </a:solidFill>
              </a:rPr>
              <a:t>Пройти регистрацию на площадке Сбер А (потребуется электронная подпись)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120" y="1408000"/>
            <a:ext cx="8099759" cy="1775486"/>
          </a:xfrm>
          <a:prstGeom prst="rect">
            <a:avLst/>
          </a:prstGeom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353124" y="3050991"/>
            <a:ext cx="8099759" cy="6101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2. Зайти в личный кабинет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353123" y="3855107"/>
            <a:ext cx="8099759" cy="6101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3. Найти по номеру необходимую закупку</a:t>
            </a: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353122" y="4704276"/>
            <a:ext cx="8099759" cy="10324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4. Найти по номеру необходимую закупку, загрузить необходимые документы заявки</a:t>
            </a:r>
          </a:p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Внимание! </a:t>
            </a:r>
            <a:r>
              <a:rPr lang="ru-RU" b="0" dirty="0">
                <a:solidFill>
                  <a:schemeClr val="accent6"/>
                </a:solidFill>
              </a:rPr>
              <a:t>В большинстве случаев требуется обеспечение заявки</a:t>
            </a: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53121" y="5975757"/>
            <a:ext cx="8099759" cy="5502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5. Загруженные документы подписать и направить, убедится что статус у заявки поменялся на «подана»</a:t>
            </a:r>
          </a:p>
        </p:txBody>
      </p:sp>
    </p:spTree>
    <p:extLst>
      <p:ext uri="{BB962C8B-B14F-4D97-AF65-F5344CB8AC3E}">
        <p14:creationId xmlns:p14="http://schemas.microsoft.com/office/powerpoint/2010/main" val="1738241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xmlns="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подать коммерческое предложение для обоснования цены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53125" y="1246567"/>
            <a:ext cx="8026600" cy="6687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Подать коммерческое предложение через функционал электронной площадки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53125" y="4712799"/>
            <a:ext cx="8026600" cy="10056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Подробно с информацией об участии в </a:t>
            </a:r>
            <a:r>
              <a:rPr lang="ru-RU">
                <a:solidFill>
                  <a:schemeClr val="accent6"/>
                </a:solidFill>
              </a:rPr>
              <a:t>закупках группы </a:t>
            </a:r>
            <a:r>
              <a:rPr lang="ru-RU" dirty="0">
                <a:solidFill>
                  <a:schemeClr val="accent6"/>
                </a:solidFill>
              </a:rPr>
              <a:t>компаний можно также ознакомиться на официальном сайте по ссылке: </a:t>
            </a:r>
            <a:r>
              <a:rPr lang="en-GB" dirty="0">
                <a:solidFill>
                  <a:schemeClr val="accent6"/>
                </a:solidFill>
              </a:rPr>
              <a:t>https://xn--d1aqf.xn--p1ai/about/purchasings/how-to/</a:t>
            </a:r>
            <a:endParaRPr lang="ru-RU" dirty="0">
              <a:solidFill>
                <a:schemeClr val="accent6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1464C5A1-42D7-4782-A643-80BA801D06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803" y="1954767"/>
            <a:ext cx="8206216" cy="271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42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5081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.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JtFRgGC0G9_0Un4xRMu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9wF4XvbMPNgTvkNcs9Ua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JtFRgGC0G9_0Un4xRMu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JtFRgGC0G9_0Un4xRMu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АИЖК">
      <a:dk1>
        <a:srgbClr val="3E5057"/>
      </a:dk1>
      <a:lt1>
        <a:sysClr val="window" lastClr="FFFFFF"/>
      </a:lt1>
      <a:dk2>
        <a:srgbClr val="3E5057"/>
      </a:dk2>
      <a:lt2>
        <a:srgbClr val="FFFFFF"/>
      </a:lt2>
      <a:accent1>
        <a:srgbClr val="DCDEE0"/>
      </a:accent1>
      <a:accent2>
        <a:srgbClr val="A6AAA9"/>
      </a:accent2>
      <a:accent3>
        <a:srgbClr val="7F7F7F"/>
      </a:accent3>
      <a:accent4>
        <a:srgbClr val="3E5057"/>
      </a:accent4>
      <a:accent5>
        <a:srgbClr val="A6AAA9"/>
      </a:accent5>
      <a:accent6>
        <a:srgbClr val="8FC54C"/>
      </a:accent6>
      <a:hlink>
        <a:srgbClr val="8FC54C"/>
      </a:hlink>
      <a:folHlink>
        <a:srgbClr val="3E5057"/>
      </a:folHlink>
    </a:clrScheme>
    <a:fontScheme name="Другая 3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AHML_4.pptx [только чтение]" id="{683D8B4C-CCED-4A32-AB74-DC63D92A5C4B}" vid="{85563BA2-75FB-4245-8164-76E951ED826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33722</TotalTime>
  <Words>731</Words>
  <Application>Microsoft Office PowerPoint</Application>
  <PresentationFormat>Экран (4:3)</PresentationFormat>
  <Paragraphs>122</Paragraphs>
  <Slides>9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Calibri</vt:lpstr>
      <vt:lpstr>Helvetica Neue</vt:lpstr>
      <vt:lpstr>Tahoma</vt:lpstr>
      <vt:lpstr>Times New Roman</vt:lpstr>
      <vt:lpstr>Wingdings</vt:lpstr>
      <vt:lpstr>Тема Office</vt:lpstr>
      <vt:lpstr>Слайд think-cell</vt:lpstr>
      <vt:lpstr>think-cell Slide</vt:lpstr>
      <vt:lpstr>Презентация PowerPoint</vt:lpstr>
      <vt:lpstr>Презентация PowerPoint</vt:lpstr>
      <vt:lpstr>Направления деятельности и предмет закупок</vt:lpstr>
      <vt:lpstr>Принцип действия предварительных отборов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DOM.RF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  Материалы ко встрече с И.И. Ивановым  9 августа 2016 г.</dc:title>
  <dc:creator>data management</dc:creator>
  <cp:lastModifiedBy>Елена Викторовна Лих</cp:lastModifiedBy>
  <cp:revision>815</cp:revision>
  <cp:lastPrinted>2019-11-15T09:35:02Z</cp:lastPrinted>
  <dcterms:created xsi:type="dcterms:W3CDTF">2017-03-22T09:24:22Z</dcterms:created>
  <dcterms:modified xsi:type="dcterms:W3CDTF">2025-09-22T03:50:38Z</dcterms:modified>
</cp:coreProperties>
</file>