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433" r:id="rId2"/>
    <p:sldId id="428" r:id="rId3"/>
    <p:sldId id="393" r:id="rId4"/>
    <p:sldId id="430" r:id="rId5"/>
    <p:sldId id="386" r:id="rId6"/>
    <p:sldId id="401" r:id="rId7"/>
    <p:sldId id="423" r:id="rId8"/>
    <p:sldId id="431" r:id="rId9"/>
    <p:sldId id="432" r:id="rId10"/>
    <p:sldId id="435" r:id="rId11"/>
    <p:sldId id="434" r:id="rId12"/>
  </p:sldIdLst>
  <p:sldSz cx="10693400" cy="7569200"/>
  <p:notesSz cx="9939338" cy="6807200"/>
  <p:embeddedFontLst>
    <p:embeddedFont>
      <p:font typeface="Arial Black" panose="020B0A04020102020204" pitchFamily="34" charset="0"/>
      <p:regular r:id="rId14"/>
      <p:bold r:id="rId15"/>
    </p:embeddedFont>
    <p:embeddedFont>
      <p:font typeface="PT Sans" panose="020B0503020203020204" pitchFamily="34" charset="-52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0BCEE2-5847-4145-8FB9-C51FC14DA51A}">
          <p14:sldIdLst>
            <p14:sldId id="433"/>
            <p14:sldId id="428"/>
            <p14:sldId id="393"/>
            <p14:sldId id="430"/>
            <p14:sldId id="386"/>
            <p14:sldId id="401"/>
            <p14:sldId id="423"/>
            <p14:sldId id="431"/>
            <p14:sldId id="432"/>
            <p14:sldId id="435"/>
            <p14:sldId id="43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C5238"/>
    <a:srgbClr val="EF5D43"/>
    <a:srgbClr val="542012"/>
    <a:srgbClr val="019F9C"/>
    <a:srgbClr val="FFFFFF"/>
    <a:srgbClr val="2BCFF5"/>
    <a:srgbClr val="60C0C0"/>
    <a:srgbClr val="D3AD8E"/>
    <a:srgbClr val="F7F0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94660"/>
  </p:normalViewPr>
  <p:slideViewPr>
    <p:cSldViewPr>
      <p:cViewPr varScale="1">
        <p:scale>
          <a:sx n="95" d="100"/>
          <a:sy n="95" d="100"/>
        </p:scale>
        <p:origin x="156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145" cy="341217"/>
          </a:xfrm>
          <a:prstGeom prst="rect">
            <a:avLst/>
          </a:prstGeom>
        </p:spPr>
        <p:txBody>
          <a:bodyPr vert="horz" lIns="83840" tIns="41920" rIns="83840" bIns="41920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0718" y="0"/>
            <a:ext cx="4305670" cy="341217"/>
          </a:xfrm>
          <a:prstGeom prst="rect">
            <a:avLst/>
          </a:prstGeom>
        </p:spPr>
        <p:txBody>
          <a:bodyPr vert="horz" lIns="83840" tIns="41920" rIns="83840" bIns="41920" rtlCol="0"/>
          <a:lstStyle>
            <a:lvl1pPr algn="r">
              <a:defRPr sz="1100"/>
            </a:lvl1pPr>
          </a:lstStyle>
          <a:p>
            <a:fld id="{DE81B159-ACE6-4FFF-A9FC-1DC5191E6F4E}" type="datetimeFigureOut">
              <a:rPr lang="ru-RU" smtClean="0"/>
              <a:t>24.04.2025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346450" y="850900"/>
            <a:ext cx="3246438" cy="2298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40" tIns="41920" rIns="83840" bIns="419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524" y="3276537"/>
            <a:ext cx="7950290" cy="2679763"/>
          </a:xfrm>
          <a:prstGeom prst="rect">
            <a:avLst/>
          </a:prstGeom>
        </p:spPr>
        <p:txBody>
          <a:bodyPr vert="horz" lIns="83840" tIns="41920" rIns="83840" bIns="419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465984"/>
            <a:ext cx="4307145" cy="341216"/>
          </a:xfrm>
          <a:prstGeom prst="rect">
            <a:avLst/>
          </a:prstGeom>
        </p:spPr>
        <p:txBody>
          <a:bodyPr vert="horz" lIns="83840" tIns="41920" rIns="83840" bIns="41920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0718" y="6465984"/>
            <a:ext cx="4305670" cy="341216"/>
          </a:xfrm>
          <a:prstGeom prst="rect">
            <a:avLst/>
          </a:prstGeom>
        </p:spPr>
        <p:txBody>
          <a:bodyPr vert="horz" lIns="83840" tIns="41920" rIns="83840" bIns="41920" rtlCol="0" anchor="b"/>
          <a:lstStyle>
            <a:lvl1pPr algn="r">
              <a:defRPr sz="1100"/>
            </a:lvl1pPr>
          </a:lstStyle>
          <a:p>
            <a:fld id="{323E5745-D059-4B55-A9AD-1EF6C79468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667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6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09436-3C72-321C-B714-F401291930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F7771F1-2542-EFD6-E712-DC7A36F3C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6904E5E-17E6-69D6-ADFC-24709220D8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D0F027-C67A-AEF4-A1F8-A410473F15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E5745-D059-4B55-A9AD-1EF6C794682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76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481" y="2346452"/>
            <a:ext cx="9094788" cy="15895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962" y="4238752"/>
            <a:ext cx="7489825" cy="1892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987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10371" y="1740916"/>
            <a:ext cx="4654391" cy="49956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111740" y="7069835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209550" y="0"/>
                </a:moveTo>
                <a:lnTo>
                  <a:pt x="161543" y="5537"/>
                </a:lnTo>
                <a:lnTo>
                  <a:pt x="117348" y="21297"/>
                </a:lnTo>
                <a:lnTo>
                  <a:pt x="78485" y="46037"/>
                </a:lnTo>
                <a:lnTo>
                  <a:pt x="46100" y="78485"/>
                </a:lnTo>
                <a:lnTo>
                  <a:pt x="21335" y="117386"/>
                </a:lnTo>
                <a:lnTo>
                  <a:pt x="5587" y="161493"/>
                </a:lnTo>
                <a:lnTo>
                  <a:pt x="0" y="209549"/>
                </a:lnTo>
                <a:lnTo>
                  <a:pt x="5587" y="257594"/>
                </a:lnTo>
                <a:lnTo>
                  <a:pt x="21335" y="301701"/>
                </a:lnTo>
                <a:lnTo>
                  <a:pt x="46100" y="340613"/>
                </a:lnTo>
                <a:lnTo>
                  <a:pt x="78485" y="373063"/>
                </a:lnTo>
                <a:lnTo>
                  <a:pt x="117348" y="397798"/>
                </a:lnTo>
                <a:lnTo>
                  <a:pt x="161543" y="413562"/>
                </a:lnTo>
                <a:lnTo>
                  <a:pt x="209550" y="419097"/>
                </a:lnTo>
                <a:lnTo>
                  <a:pt x="257555" y="413562"/>
                </a:lnTo>
                <a:lnTo>
                  <a:pt x="301751" y="397798"/>
                </a:lnTo>
                <a:lnTo>
                  <a:pt x="340613" y="373063"/>
                </a:lnTo>
                <a:lnTo>
                  <a:pt x="372999" y="340613"/>
                </a:lnTo>
                <a:lnTo>
                  <a:pt x="397763" y="301701"/>
                </a:lnTo>
                <a:lnTo>
                  <a:pt x="413511" y="257594"/>
                </a:lnTo>
                <a:lnTo>
                  <a:pt x="419100" y="209549"/>
                </a:lnTo>
                <a:lnTo>
                  <a:pt x="413511" y="161493"/>
                </a:lnTo>
                <a:lnTo>
                  <a:pt x="397763" y="117386"/>
                </a:lnTo>
                <a:lnTo>
                  <a:pt x="372999" y="78485"/>
                </a:lnTo>
                <a:lnTo>
                  <a:pt x="340613" y="46037"/>
                </a:lnTo>
                <a:lnTo>
                  <a:pt x="301751" y="21297"/>
                </a:lnTo>
                <a:lnTo>
                  <a:pt x="257555" y="5537"/>
                </a:lnTo>
                <a:lnTo>
                  <a:pt x="20955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174223" y="348995"/>
            <a:ext cx="196596" cy="367283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9470136" y="414527"/>
            <a:ext cx="344170" cy="155575"/>
          </a:xfrm>
          <a:custGeom>
            <a:avLst/>
            <a:gdLst/>
            <a:ahLst/>
            <a:cxnLst/>
            <a:rect l="l" t="t" r="r" b="b"/>
            <a:pathLst>
              <a:path w="344170" h="155575">
                <a:moveTo>
                  <a:pt x="107823" y="103124"/>
                </a:moveTo>
                <a:lnTo>
                  <a:pt x="104267" y="82804"/>
                </a:lnTo>
                <a:lnTo>
                  <a:pt x="96266" y="70231"/>
                </a:lnTo>
                <a:lnTo>
                  <a:pt x="94361" y="67310"/>
                </a:lnTo>
                <a:lnTo>
                  <a:pt x="87376" y="62801"/>
                </a:lnTo>
                <a:lnTo>
                  <a:pt x="87376" y="103886"/>
                </a:lnTo>
                <a:lnTo>
                  <a:pt x="84963" y="117475"/>
                </a:lnTo>
                <a:lnTo>
                  <a:pt x="78105" y="128397"/>
                </a:lnTo>
                <a:lnTo>
                  <a:pt x="67691" y="135636"/>
                </a:lnTo>
                <a:lnTo>
                  <a:pt x="54610" y="138176"/>
                </a:lnTo>
                <a:lnTo>
                  <a:pt x="40005" y="134620"/>
                </a:lnTo>
                <a:lnTo>
                  <a:pt x="29337" y="125095"/>
                </a:lnTo>
                <a:lnTo>
                  <a:pt x="22606" y="111379"/>
                </a:lnTo>
                <a:lnTo>
                  <a:pt x="20320" y="95123"/>
                </a:lnTo>
                <a:lnTo>
                  <a:pt x="26035" y="85344"/>
                </a:lnTo>
                <a:lnTo>
                  <a:pt x="34544" y="77470"/>
                </a:lnTo>
                <a:lnTo>
                  <a:pt x="35814" y="76835"/>
                </a:lnTo>
                <a:lnTo>
                  <a:pt x="44704" y="72136"/>
                </a:lnTo>
                <a:lnTo>
                  <a:pt x="85217" y="89662"/>
                </a:lnTo>
                <a:lnTo>
                  <a:pt x="87376" y="103886"/>
                </a:lnTo>
                <a:lnTo>
                  <a:pt x="87376" y="62801"/>
                </a:lnTo>
                <a:lnTo>
                  <a:pt x="79248" y="57531"/>
                </a:lnTo>
                <a:lnTo>
                  <a:pt x="59690" y="54102"/>
                </a:lnTo>
                <a:lnTo>
                  <a:pt x="47244" y="55753"/>
                </a:lnTo>
                <a:lnTo>
                  <a:pt x="35560" y="60198"/>
                </a:lnTo>
                <a:lnTo>
                  <a:pt x="25654" y="67437"/>
                </a:lnTo>
                <a:lnTo>
                  <a:pt x="18923" y="76835"/>
                </a:lnTo>
                <a:lnTo>
                  <a:pt x="18161" y="76835"/>
                </a:lnTo>
                <a:lnTo>
                  <a:pt x="18161" y="75311"/>
                </a:lnTo>
                <a:lnTo>
                  <a:pt x="18923" y="73914"/>
                </a:lnTo>
                <a:lnTo>
                  <a:pt x="19050" y="72517"/>
                </a:lnTo>
                <a:lnTo>
                  <a:pt x="34925" y="34925"/>
                </a:lnTo>
                <a:lnTo>
                  <a:pt x="82296" y="20447"/>
                </a:lnTo>
                <a:lnTo>
                  <a:pt x="96139" y="16891"/>
                </a:lnTo>
                <a:lnTo>
                  <a:pt x="90297" y="0"/>
                </a:lnTo>
                <a:lnTo>
                  <a:pt x="52451" y="8763"/>
                </a:lnTo>
                <a:lnTo>
                  <a:pt x="9144" y="38862"/>
                </a:lnTo>
                <a:lnTo>
                  <a:pt x="0" y="87757"/>
                </a:lnTo>
                <a:lnTo>
                  <a:pt x="3556" y="114046"/>
                </a:lnTo>
                <a:lnTo>
                  <a:pt x="13970" y="135382"/>
                </a:lnTo>
                <a:lnTo>
                  <a:pt x="30988" y="149733"/>
                </a:lnTo>
                <a:lnTo>
                  <a:pt x="54610" y="155067"/>
                </a:lnTo>
                <a:lnTo>
                  <a:pt x="76708" y="150622"/>
                </a:lnTo>
                <a:lnTo>
                  <a:pt x="93472" y="138938"/>
                </a:lnTo>
                <a:lnTo>
                  <a:pt x="93980" y="138176"/>
                </a:lnTo>
                <a:lnTo>
                  <a:pt x="104140" y="122301"/>
                </a:lnTo>
                <a:lnTo>
                  <a:pt x="107823" y="103124"/>
                </a:lnTo>
                <a:close/>
              </a:path>
              <a:path w="344170" h="155575">
                <a:moveTo>
                  <a:pt x="214503" y="53340"/>
                </a:moveTo>
                <a:lnTo>
                  <a:pt x="197104" y="53340"/>
                </a:lnTo>
                <a:lnTo>
                  <a:pt x="141478" y="124333"/>
                </a:lnTo>
                <a:lnTo>
                  <a:pt x="140716" y="124333"/>
                </a:lnTo>
                <a:lnTo>
                  <a:pt x="141478" y="122809"/>
                </a:lnTo>
                <a:lnTo>
                  <a:pt x="141478" y="53340"/>
                </a:lnTo>
                <a:lnTo>
                  <a:pt x="121920" y="53340"/>
                </a:lnTo>
                <a:lnTo>
                  <a:pt x="121920" y="152146"/>
                </a:lnTo>
                <a:lnTo>
                  <a:pt x="139319" y="152146"/>
                </a:lnTo>
                <a:lnTo>
                  <a:pt x="161417" y="124333"/>
                </a:lnTo>
                <a:lnTo>
                  <a:pt x="195707" y="81153"/>
                </a:lnTo>
                <a:lnTo>
                  <a:pt x="196342" y="81153"/>
                </a:lnTo>
                <a:lnTo>
                  <a:pt x="195707" y="82550"/>
                </a:lnTo>
                <a:lnTo>
                  <a:pt x="194945" y="85471"/>
                </a:lnTo>
                <a:lnTo>
                  <a:pt x="194945" y="152146"/>
                </a:lnTo>
                <a:lnTo>
                  <a:pt x="214503" y="152146"/>
                </a:lnTo>
                <a:lnTo>
                  <a:pt x="214503" y="81153"/>
                </a:lnTo>
                <a:lnTo>
                  <a:pt x="214503" y="53340"/>
                </a:lnTo>
                <a:close/>
              </a:path>
              <a:path w="344170" h="155575">
                <a:moveTo>
                  <a:pt x="310261" y="124460"/>
                </a:moveTo>
                <a:lnTo>
                  <a:pt x="308991" y="115697"/>
                </a:lnTo>
                <a:lnTo>
                  <a:pt x="305054" y="108585"/>
                </a:lnTo>
                <a:lnTo>
                  <a:pt x="298704" y="103505"/>
                </a:lnTo>
                <a:lnTo>
                  <a:pt x="290068" y="100965"/>
                </a:lnTo>
                <a:lnTo>
                  <a:pt x="290068" y="100203"/>
                </a:lnTo>
                <a:lnTo>
                  <a:pt x="297688" y="96647"/>
                </a:lnTo>
                <a:lnTo>
                  <a:pt x="303149" y="91567"/>
                </a:lnTo>
                <a:lnTo>
                  <a:pt x="306324" y="85090"/>
                </a:lnTo>
                <a:lnTo>
                  <a:pt x="307467" y="77470"/>
                </a:lnTo>
                <a:lnTo>
                  <a:pt x="305054" y="66421"/>
                </a:lnTo>
                <a:lnTo>
                  <a:pt x="304927" y="66040"/>
                </a:lnTo>
                <a:lnTo>
                  <a:pt x="297688" y="57531"/>
                </a:lnTo>
                <a:lnTo>
                  <a:pt x="286131" y="52197"/>
                </a:lnTo>
                <a:lnTo>
                  <a:pt x="270510" y="50292"/>
                </a:lnTo>
                <a:lnTo>
                  <a:pt x="260223" y="51054"/>
                </a:lnTo>
                <a:lnTo>
                  <a:pt x="250063" y="53213"/>
                </a:lnTo>
                <a:lnTo>
                  <a:pt x="240284" y="57150"/>
                </a:lnTo>
                <a:lnTo>
                  <a:pt x="230759" y="62738"/>
                </a:lnTo>
                <a:lnTo>
                  <a:pt x="238760" y="76708"/>
                </a:lnTo>
                <a:lnTo>
                  <a:pt x="245618" y="72390"/>
                </a:lnTo>
                <a:lnTo>
                  <a:pt x="253238" y="69088"/>
                </a:lnTo>
                <a:lnTo>
                  <a:pt x="260731" y="67183"/>
                </a:lnTo>
                <a:lnTo>
                  <a:pt x="267589" y="66421"/>
                </a:lnTo>
                <a:lnTo>
                  <a:pt x="280670" y="66421"/>
                </a:lnTo>
                <a:lnTo>
                  <a:pt x="287147" y="71628"/>
                </a:lnTo>
                <a:lnTo>
                  <a:pt x="287147" y="88519"/>
                </a:lnTo>
                <a:lnTo>
                  <a:pt x="281432" y="94361"/>
                </a:lnTo>
                <a:lnTo>
                  <a:pt x="256032" y="94361"/>
                </a:lnTo>
                <a:lnTo>
                  <a:pt x="256032" y="109728"/>
                </a:lnTo>
                <a:lnTo>
                  <a:pt x="284988" y="109728"/>
                </a:lnTo>
                <a:lnTo>
                  <a:pt x="290830" y="113411"/>
                </a:lnTo>
                <a:lnTo>
                  <a:pt x="290830" y="122301"/>
                </a:lnTo>
                <a:lnTo>
                  <a:pt x="289052" y="128778"/>
                </a:lnTo>
                <a:lnTo>
                  <a:pt x="284226" y="133858"/>
                </a:lnTo>
                <a:lnTo>
                  <a:pt x="276479" y="137287"/>
                </a:lnTo>
                <a:lnTo>
                  <a:pt x="266192" y="138430"/>
                </a:lnTo>
                <a:lnTo>
                  <a:pt x="258445" y="137668"/>
                </a:lnTo>
                <a:lnTo>
                  <a:pt x="250571" y="135382"/>
                </a:lnTo>
                <a:lnTo>
                  <a:pt x="243078" y="131953"/>
                </a:lnTo>
                <a:lnTo>
                  <a:pt x="236601" y="127381"/>
                </a:lnTo>
                <a:lnTo>
                  <a:pt x="228600" y="141351"/>
                </a:lnTo>
                <a:lnTo>
                  <a:pt x="236093" y="146939"/>
                </a:lnTo>
                <a:lnTo>
                  <a:pt x="245618" y="151384"/>
                </a:lnTo>
                <a:lnTo>
                  <a:pt x="256667" y="154305"/>
                </a:lnTo>
                <a:lnTo>
                  <a:pt x="269113" y="155321"/>
                </a:lnTo>
                <a:lnTo>
                  <a:pt x="285242" y="153035"/>
                </a:lnTo>
                <a:lnTo>
                  <a:pt x="298323" y="146812"/>
                </a:lnTo>
                <a:lnTo>
                  <a:pt x="305943" y="138430"/>
                </a:lnTo>
                <a:lnTo>
                  <a:pt x="307086" y="137033"/>
                </a:lnTo>
                <a:lnTo>
                  <a:pt x="310261" y="124460"/>
                </a:lnTo>
                <a:close/>
              </a:path>
              <a:path w="344170" h="155575">
                <a:moveTo>
                  <a:pt x="343852" y="108191"/>
                </a:moveTo>
                <a:lnTo>
                  <a:pt x="324612" y="108191"/>
                </a:lnTo>
                <a:lnTo>
                  <a:pt x="324612" y="151765"/>
                </a:lnTo>
                <a:lnTo>
                  <a:pt x="343852" y="151765"/>
                </a:lnTo>
                <a:lnTo>
                  <a:pt x="343852" y="108191"/>
                </a:lnTo>
                <a:close/>
              </a:path>
            </a:pathLst>
          </a:custGeom>
          <a:solidFill>
            <a:srgbClr val="5420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6790" y="567689"/>
            <a:ext cx="9126169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rgbClr val="542012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6713" y="2617406"/>
            <a:ext cx="7663180" cy="41459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7915" y="7039356"/>
            <a:ext cx="3423920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987" y="7039356"/>
            <a:ext cx="2460942" cy="378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04957" y="7191552"/>
            <a:ext cx="235584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542012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.png"/><Relationship Id="rId7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hyperlink" Target="https://vk.com/away.php?to=http%3A%2F%2Fhh.ru&amp;post=-50992536_3292&amp;cc_key=" TargetMode="Externa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oleObject" Target="../embeddings/oleObject1.bin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0" Type="http://schemas.openxmlformats.org/officeDocument/2006/relationships/image" Target="../media/image25.wmf"/><Relationship Id="rId4" Type="http://schemas.openxmlformats.org/officeDocument/2006/relationships/image" Target="../media/image3.pn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ved.tomsk.ru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6F53E1-2C98-5E7D-FB2D-24E6454C5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6"/>
            <a:ext cx="10693400" cy="75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5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06BAA-5C4F-8D2B-7B80-4831B8D01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750D6-B0AD-25CC-6C5D-D37C07615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00" y="519605"/>
            <a:ext cx="5791200" cy="492443"/>
          </a:xfrm>
        </p:spPr>
        <p:txBody>
          <a:bodyPr/>
          <a:lstStyle/>
          <a:p>
            <a:r>
              <a:rPr lang="ru-RU" sz="3200" dirty="0"/>
              <a:t>Партнерские программы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D2338E-22EC-AD53-2491-A801CE3DF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grpSp>
        <p:nvGrpSpPr>
          <p:cNvPr id="8" name="object 17">
            <a:extLst>
              <a:ext uri="{FF2B5EF4-FFF2-40B4-BE49-F238E27FC236}">
                <a16:creationId xmlns:a16="http://schemas.microsoft.com/office/drawing/2014/main" id="{08530EF1-735D-23CE-FBDC-E520B82626F6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A131EF88-B0A0-E29D-F124-E9911EB53AC0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0E94DC9D-DFAB-B1E9-2F4F-4BFFEBA996D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C55E062-BD60-C489-505E-69EA6594C5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15" y="134090"/>
            <a:ext cx="1962678" cy="10597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4ABDE2-B889-D310-F4F3-EC30FA399C3C}"/>
              </a:ext>
            </a:extLst>
          </p:cNvPr>
          <p:cNvSpPr txBox="1"/>
          <p:nvPr/>
        </p:nvSpPr>
        <p:spPr>
          <a:xfrm>
            <a:off x="469900" y="6149272"/>
            <a:ext cx="3274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Горячая линия –  </a:t>
            </a:r>
            <a:r>
              <a:rPr lang="ru-RU" sz="2400" b="1" dirty="0">
                <a:solidFill>
                  <a:srgbClr val="EC523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901-000</a:t>
            </a:r>
            <a:endParaRPr lang="ru-RU" sz="2400" b="1" dirty="0">
              <a:solidFill>
                <a:srgbClr val="EC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B8AB3AE1-4A37-5F80-F6F1-6CDDFBD156D0}"/>
              </a:ext>
            </a:extLst>
          </p:cNvPr>
          <p:cNvGrpSpPr/>
          <p:nvPr/>
        </p:nvGrpSpPr>
        <p:grpSpPr>
          <a:xfrm>
            <a:off x="469900" y="4187900"/>
            <a:ext cx="3024742" cy="1782024"/>
            <a:chOff x="-2731564" y="421784"/>
            <a:chExt cx="3024742" cy="1782024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FE8E3982-74A1-294D-10C4-1879CE9B5736}"/>
                </a:ext>
              </a:extLst>
            </p:cNvPr>
            <p:cNvSpPr/>
            <p:nvPr/>
          </p:nvSpPr>
          <p:spPr>
            <a:xfrm>
              <a:off x="-2731563" y="421785"/>
              <a:ext cx="3024741" cy="17820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FCFFA4-1A20-9EB8-D64B-24B8C565F54A}"/>
                </a:ext>
              </a:extLst>
            </p:cNvPr>
            <p:cNvSpPr txBox="1"/>
            <p:nvPr/>
          </p:nvSpPr>
          <p:spPr>
            <a:xfrm>
              <a:off x="-2731564" y="421784"/>
              <a:ext cx="3024741" cy="178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2800" b="1" kern="1200" dirty="0" err="1">
                  <a:solidFill>
                    <a:srgbClr val="EC5238"/>
                  </a:solidFill>
                  <a:latin typeface="+mn-lt"/>
                </a:rPr>
                <a:t>Авито</a:t>
              </a:r>
              <a:endParaRPr lang="ru-RU" sz="2800" b="1" kern="1200" dirty="0">
                <a:solidFill>
                  <a:srgbClr val="EC5238"/>
                </a:solidFill>
                <a:latin typeface="+mn-lt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B442A62D-8210-69EA-9D00-7B78D0BDC69F}"/>
              </a:ext>
            </a:extLst>
          </p:cNvPr>
          <p:cNvGrpSpPr/>
          <p:nvPr/>
        </p:nvGrpSpPr>
        <p:grpSpPr>
          <a:xfrm>
            <a:off x="469900" y="2226527"/>
            <a:ext cx="3024742" cy="1782024"/>
            <a:chOff x="-2731564" y="421784"/>
            <a:chExt cx="3024742" cy="1782024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4081DF6F-2D37-1670-F2C0-1A1B51CFF679}"/>
                </a:ext>
              </a:extLst>
            </p:cNvPr>
            <p:cNvSpPr/>
            <p:nvPr/>
          </p:nvSpPr>
          <p:spPr>
            <a:xfrm>
              <a:off x="-2731563" y="421785"/>
              <a:ext cx="3024741" cy="178202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D8D7D72-DE36-FAC6-AB54-52B5F9BD5204}"/>
                </a:ext>
              </a:extLst>
            </p:cNvPr>
            <p:cNvSpPr txBox="1"/>
            <p:nvPr/>
          </p:nvSpPr>
          <p:spPr>
            <a:xfrm>
              <a:off x="-2731564" y="421784"/>
              <a:ext cx="3024741" cy="1782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b="1" dirty="0">
                  <a:solidFill>
                    <a:srgbClr val="EC5238"/>
                  </a:solidFill>
                </a:rPr>
                <a:t>hh.ru</a:t>
              </a:r>
              <a:endParaRPr lang="ru-RU" sz="2800" b="1" kern="1200" dirty="0">
                <a:solidFill>
                  <a:srgbClr val="EC5238"/>
                </a:solidFill>
                <a:latin typeface="+mn-lt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EF1CC98-74D7-3FB7-841E-B5EF4A296C00}"/>
              </a:ext>
            </a:extLst>
          </p:cNvPr>
          <p:cNvSpPr txBox="1"/>
          <p:nvPr/>
        </p:nvSpPr>
        <p:spPr>
          <a:xfrm>
            <a:off x="3965578" y="2226527"/>
            <a:ext cx="6466363" cy="4219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1875"/>
              </a:spcBef>
              <a:buNone/>
            </a:pPr>
            <a:r>
              <a:rPr lang="ru-RU" sz="1600" b="0" i="0" dirty="0">
                <a:solidFill>
                  <a:srgbClr val="663300"/>
                </a:solidFill>
                <a:effectLst/>
              </a:rPr>
              <a:t>Воспользоваться поддержкой могут предприниматели, имеющие статус </a:t>
            </a:r>
            <a:r>
              <a:rPr lang="ru-RU" sz="1600" b="1" i="0" dirty="0">
                <a:solidFill>
                  <a:srgbClr val="663300"/>
                </a:solidFill>
                <a:effectLst/>
              </a:rPr>
              <a:t>социального</a:t>
            </a:r>
            <a:r>
              <a:rPr lang="ru-RU" sz="1600" b="0" i="0" dirty="0">
                <a:solidFill>
                  <a:srgbClr val="663300"/>
                </a:solidFill>
                <a:effectLst/>
              </a:rPr>
              <a:t> предприятия. </a:t>
            </a:r>
          </a:p>
          <a:p>
            <a:pPr algn="l">
              <a:spcBef>
                <a:spcPts val="1875"/>
              </a:spcBef>
            </a:pPr>
            <a:r>
              <a:rPr lang="ru-RU" sz="1600" dirty="0">
                <a:solidFill>
                  <a:srgbClr val="663300"/>
                </a:solidFill>
              </a:rPr>
              <a:t>Получите</a:t>
            </a:r>
            <a:r>
              <a:rPr lang="ru-RU" sz="1600" b="0" i="0" dirty="0">
                <a:solidFill>
                  <a:srgbClr val="663300"/>
                </a:solidFill>
                <a:effectLst/>
              </a:rPr>
              <a:t> бесплатно по две вакансии «Стандарт» на </a:t>
            </a:r>
            <a:r>
              <a:rPr lang="ru-RU" sz="1600" b="0" i="0" u="sng" dirty="0">
                <a:solidFill>
                  <a:srgbClr val="6633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hh.ru</a:t>
            </a:r>
            <a:r>
              <a:rPr lang="ru-RU" sz="1600" b="0" i="0" dirty="0">
                <a:solidFill>
                  <a:srgbClr val="663300"/>
                </a:solidFill>
                <a:effectLst/>
              </a:rPr>
              <a:t> для поиска сотрудников в свой проект.</a:t>
            </a:r>
          </a:p>
          <a:p>
            <a:pPr algn="l">
              <a:spcBef>
                <a:spcPts val="1875"/>
              </a:spcBef>
              <a:buNone/>
            </a:pPr>
            <a:endParaRPr lang="ru-RU" sz="1600" b="0" i="0" dirty="0">
              <a:solidFill>
                <a:srgbClr val="663300"/>
              </a:solidFill>
              <a:effectLst/>
            </a:endParaRPr>
          </a:p>
          <a:p>
            <a:pPr algn="l">
              <a:spcBef>
                <a:spcPts val="1875"/>
              </a:spcBef>
            </a:pPr>
            <a:r>
              <a:rPr lang="ru-RU" sz="1600" b="0" i="0" dirty="0">
                <a:solidFill>
                  <a:srgbClr val="663300"/>
                </a:solidFill>
                <a:effectLst/>
              </a:rPr>
              <a:t>Программа действует для новых клиентов </a:t>
            </a:r>
            <a:r>
              <a:rPr lang="ru-RU" sz="1600" b="0" i="0" dirty="0" err="1">
                <a:solidFill>
                  <a:srgbClr val="663300"/>
                </a:solidFill>
                <a:effectLst/>
              </a:rPr>
              <a:t>Авито</a:t>
            </a:r>
            <a:r>
              <a:rPr lang="ru-RU" sz="1600" b="0" i="0" dirty="0">
                <a:solidFill>
                  <a:srgbClr val="663300"/>
                </a:solidFill>
                <a:effectLst/>
              </a:rPr>
              <a:t> — индивидуальных предпринимателей и юридических лиц</a:t>
            </a:r>
            <a:r>
              <a:rPr lang="ru-RU" sz="1600" dirty="0">
                <a:solidFill>
                  <a:srgbClr val="663300"/>
                </a:solidFill>
              </a:rPr>
              <a:t>.</a:t>
            </a:r>
          </a:p>
          <a:p>
            <a:pPr algn="l">
              <a:spcBef>
                <a:spcPts val="1875"/>
              </a:spcBef>
            </a:pPr>
            <a:r>
              <a:rPr lang="ru-RU" sz="1600" dirty="0">
                <a:solidFill>
                  <a:srgbClr val="663300"/>
                </a:solidFill>
              </a:rPr>
              <a:t>П</a:t>
            </a:r>
            <a:r>
              <a:rPr lang="ru-RU" sz="1600" b="0" i="0" dirty="0">
                <a:solidFill>
                  <a:srgbClr val="663300"/>
                </a:solidFill>
                <a:effectLst/>
              </a:rPr>
              <a:t>олучите выплату в размере до 21 000 бонусов.</a:t>
            </a:r>
            <a:br>
              <a:rPr lang="ru-RU" sz="1100" dirty="0"/>
            </a:br>
            <a:endParaRPr lang="en-US" sz="1100" dirty="0"/>
          </a:p>
          <a:p>
            <a:pPr algn="l">
              <a:spcBef>
                <a:spcPts val="1875"/>
              </a:spcBef>
            </a:pPr>
            <a:endParaRPr lang="ru-RU" b="0" i="0" dirty="0">
              <a:solidFill>
                <a:srgbClr val="000000"/>
              </a:solidFill>
              <a:effectLst/>
              <a:latin typeface="PT Sans" panose="020B0503020203020204" pitchFamily="34" charset="-52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400" b="0" i="0" dirty="0">
                <a:solidFill>
                  <a:srgbClr val="663300"/>
                </a:solidFill>
                <a:effectLst/>
              </a:rPr>
              <a:t>Меры поддержки будет действовать до конца 2025 года.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BEDE414-7E8B-6F26-F56D-3031D0D1DB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373" y="2584563"/>
            <a:ext cx="1200037" cy="120003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0A274F5-775C-60A1-E9B2-4278CCB988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392" y="4466083"/>
            <a:ext cx="1200037" cy="1200037"/>
          </a:xfrm>
          <a:prstGeom prst="rect">
            <a:avLst/>
          </a:prstGeom>
        </p:spPr>
      </p:pic>
      <p:grpSp>
        <p:nvGrpSpPr>
          <p:cNvPr id="25" name="object 9">
            <a:extLst>
              <a:ext uri="{FF2B5EF4-FFF2-40B4-BE49-F238E27FC236}">
                <a16:creationId xmlns:a16="http://schemas.microsoft.com/office/drawing/2014/main" id="{CDB17820-166F-96E1-4D37-88DBBBF174C6}"/>
              </a:ext>
            </a:extLst>
          </p:cNvPr>
          <p:cNvGrpSpPr/>
          <p:nvPr/>
        </p:nvGrpSpPr>
        <p:grpSpPr>
          <a:xfrm>
            <a:off x="3724814" y="4187900"/>
            <a:ext cx="259709" cy="359985"/>
            <a:chOff x="6114288" y="1844039"/>
            <a:chExt cx="1000125" cy="1901698"/>
          </a:xfrm>
        </p:grpSpPr>
        <p:sp>
          <p:nvSpPr>
            <p:cNvPr id="26" name="object 10">
              <a:extLst>
                <a:ext uri="{FF2B5EF4-FFF2-40B4-BE49-F238E27FC236}">
                  <a16:creationId xmlns:a16="http://schemas.microsoft.com/office/drawing/2014/main" id="{A3F74114-9CFB-4DC7-B829-B89C858C22D3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F85D5ADB-47DF-2E7F-3404-E1C66802E5A2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28" name="object 12">
              <a:extLst>
                <a:ext uri="{FF2B5EF4-FFF2-40B4-BE49-F238E27FC236}">
                  <a16:creationId xmlns:a16="http://schemas.microsoft.com/office/drawing/2014/main" id="{8BECDABB-840B-410E-A875-2EB70AFF9D73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33" name="object 9">
            <a:extLst>
              <a:ext uri="{FF2B5EF4-FFF2-40B4-BE49-F238E27FC236}">
                <a16:creationId xmlns:a16="http://schemas.microsoft.com/office/drawing/2014/main" id="{278B3E2E-7B22-0CDA-FF46-A8BCB3C62CEC}"/>
              </a:ext>
            </a:extLst>
          </p:cNvPr>
          <p:cNvGrpSpPr/>
          <p:nvPr/>
        </p:nvGrpSpPr>
        <p:grpSpPr>
          <a:xfrm>
            <a:off x="3705868" y="2336800"/>
            <a:ext cx="259709" cy="359985"/>
            <a:chOff x="6114288" y="1844039"/>
            <a:chExt cx="1000125" cy="1901698"/>
          </a:xfrm>
        </p:grpSpPr>
        <p:sp>
          <p:nvSpPr>
            <p:cNvPr id="34" name="object 10">
              <a:extLst>
                <a:ext uri="{FF2B5EF4-FFF2-40B4-BE49-F238E27FC236}">
                  <a16:creationId xmlns:a16="http://schemas.microsoft.com/office/drawing/2014/main" id="{2E2DF29F-B6A5-72BB-EFAE-FA485363042C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35" name="object 11">
              <a:extLst>
                <a:ext uri="{FF2B5EF4-FFF2-40B4-BE49-F238E27FC236}">
                  <a16:creationId xmlns:a16="http://schemas.microsoft.com/office/drawing/2014/main" id="{62EEE38A-95C6-8778-1962-5D46B6C48303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36" name="object 12">
              <a:extLst>
                <a:ext uri="{FF2B5EF4-FFF2-40B4-BE49-F238E27FC236}">
                  <a16:creationId xmlns:a16="http://schemas.microsoft.com/office/drawing/2014/main" id="{B89253F6-F056-7F44-5415-3189B6C1FFB8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0366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FD8F5-8AF9-16A4-3732-D7EF37339A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816CDE4-1029-BD84-12B6-E9C1B1B1737D}"/>
              </a:ext>
            </a:extLst>
          </p:cNvPr>
          <p:cNvSpPr txBox="1"/>
          <p:nvPr/>
        </p:nvSpPr>
        <p:spPr>
          <a:xfrm>
            <a:off x="10282681" y="7206386"/>
            <a:ext cx="7747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40"/>
              </a:lnSpc>
            </a:pPr>
            <a:r>
              <a:rPr sz="1200" dirty="0">
                <a:solidFill>
                  <a:srgbClr val="542012"/>
                </a:solidFill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>
            <a:extLst>
              <a:ext uri="{FF2B5EF4-FFF2-40B4-BE49-F238E27FC236}">
                <a16:creationId xmlns:a16="http://schemas.microsoft.com/office/drawing/2014/main" id="{51AC05C4-7272-8CD8-36B4-8851C5B77E0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4177" y="-38565"/>
            <a:ext cx="6646164" cy="7557515"/>
          </a:xfrm>
          <a:prstGeom prst="rect">
            <a:avLst/>
          </a:prstGeom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E8AAA8F8-1516-E61F-82B7-464B75DA365C}"/>
              </a:ext>
            </a:extLst>
          </p:cNvPr>
          <p:cNvSpPr/>
          <p:nvPr/>
        </p:nvSpPr>
        <p:spPr>
          <a:xfrm>
            <a:off x="-2061" y="3816500"/>
            <a:ext cx="3351529" cy="3742690"/>
          </a:xfrm>
          <a:custGeom>
            <a:avLst/>
            <a:gdLst/>
            <a:ahLst/>
            <a:cxnLst/>
            <a:rect l="l" t="t" r="r" b="b"/>
            <a:pathLst>
              <a:path w="3351529" h="3742690">
                <a:moveTo>
                  <a:pt x="0" y="0"/>
                </a:moveTo>
                <a:lnTo>
                  <a:pt x="0" y="1072260"/>
                </a:lnTo>
                <a:lnTo>
                  <a:pt x="22331" y="1073149"/>
                </a:lnTo>
                <a:lnTo>
                  <a:pt x="68247" y="1075689"/>
                </a:lnTo>
                <a:lnTo>
                  <a:pt x="114066" y="1079118"/>
                </a:lnTo>
                <a:lnTo>
                  <a:pt x="159778" y="1083309"/>
                </a:lnTo>
                <a:lnTo>
                  <a:pt x="205359" y="1088263"/>
                </a:lnTo>
                <a:lnTo>
                  <a:pt x="250812" y="1094232"/>
                </a:lnTo>
                <a:lnTo>
                  <a:pt x="296113" y="1100963"/>
                </a:lnTo>
                <a:lnTo>
                  <a:pt x="341261" y="1108455"/>
                </a:lnTo>
                <a:lnTo>
                  <a:pt x="386219" y="1116838"/>
                </a:lnTo>
                <a:lnTo>
                  <a:pt x="430999" y="1125982"/>
                </a:lnTo>
                <a:lnTo>
                  <a:pt x="475576" y="1135888"/>
                </a:lnTo>
                <a:lnTo>
                  <a:pt x="519938" y="1146683"/>
                </a:lnTo>
                <a:lnTo>
                  <a:pt x="564057" y="1158366"/>
                </a:lnTo>
                <a:lnTo>
                  <a:pt x="607949" y="1170685"/>
                </a:lnTo>
                <a:lnTo>
                  <a:pt x="651586" y="1183893"/>
                </a:lnTo>
                <a:lnTo>
                  <a:pt x="694956" y="1197990"/>
                </a:lnTo>
                <a:lnTo>
                  <a:pt x="738047" y="1212722"/>
                </a:lnTo>
                <a:lnTo>
                  <a:pt x="780846" y="1228343"/>
                </a:lnTo>
                <a:lnTo>
                  <a:pt x="823328" y="1244727"/>
                </a:lnTo>
                <a:lnTo>
                  <a:pt x="865492" y="1261871"/>
                </a:lnTo>
                <a:lnTo>
                  <a:pt x="907326" y="1279905"/>
                </a:lnTo>
                <a:lnTo>
                  <a:pt x="948816" y="1298574"/>
                </a:lnTo>
                <a:lnTo>
                  <a:pt x="989939" y="1318133"/>
                </a:lnTo>
                <a:lnTo>
                  <a:pt x="1030693" y="1338452"/>
                </a:lnTo>
                <a:lnTo>
                  <a:pt x="1071067" y="1359534"/>
                </a:lnTo>
                <a:lnTo>
                  <a:pt x="1111034" y="1381378"/>
                </a:lnTo>
                <a:lnTo>
                  <a:pt x="1150581" y="1403984"/>
                </a:lnTo>
                <a:lnTo>
                  <a:pt x="1189723" y="1427352"/>
                </a:lnTo>
                <a:lnTo>
                  <a:pt x="1228407" y="1451355"/>
                </a:lnTo>
                <a:lnTo>
                  <a:pt x="1266647" y="1476247"/>
                </a:lnTo>
                <a:lnTo>
                  <a:pt x="1304417" y="1501902"/>
                </a:lnTo>
                <a:lnTo>
                  <a:pt x="1341755" y="1528317"/>
                </a:lnTo>
                <a:lnTo>
                  <a:pt x="1378585" y="1555368"/>
                </a:lnTo>
                <a:lnTo>
                  <a:pt x="1414780" y="1583308"/>
                </a:lnTo>
                <a:lnTo>
                  <a:pt x="1450594" y="1611883"/>
                </a:lnTo>
                <a:lnTo>
                  <a:pt x="1485900" y="1641220"/>
                </a:lnTo>
                <a:lnTo>
                  <a:pt x="1520571" y="1671320"/>
                </a:lnTo>
                <a:lnTo>
                  <a:pt x="1554734" y="1702180"/>
                </a:lnTo>
                <a:lnTo>
                  <a:pt x="1588262" y="1733677"/>
                </a:lnTo>
                <a:lnTo>
                  <a:pt x="1621282" y="1765934"/>
                </a:lnTo>
                <a:lnTo>
                  <a:pt x="1653667" y="1798954"/>
                </a:lnTo>
                <a:lnTo>
                  <a:pt x="1685417" y="1832609"/>
                </a:lnTo>
                <a:lnTo>
                  <a:pt x="1716658" y="1867153"/>
                </a:lnTo>
                <a:lnTo>
                  <a:pt x="1747139" y="1902205"/>
                </a:lnTo>
                <a:lnTo>
                  <a:pt x="1776983" y="1938020"/>
                </a:lnTo>
                <a:lnTo>
                  <a:pt x="1806320" y="1974595"/>
                </a:lnTo>
                <a:lnTo>
                  <a:pt x="1834769" y="2011933"/>
                </a:lnTo>
                <a:lnTo>
                  <a:pt x="1862708" y="2049907"/>
                </a:lnTo>
                <a:lnTo>
                  <a:pt x="1889760" y="2088514"/>
                </a:lnTo>
                <a:lnTo>
                  <a:pt x="1916176" y="2127885"/>
                </a:lnTo>
                <a:lnTo>
                  <a:pt x="1941957" y="2167890"/>
                </a:lnTo>
                <a:lnTo>
                  <a:pt x="1967102" y="2208910"/>
                </a:lnTo>
                <a:lnTo>
                  <a:pt x="1991233" y="2250313"/>
                </a:lnTo>
                <a:lnTo>
                  <a:pt x="2014347" y="2291968"/>
                </a:lnTo>
                <a:lnTo>
                  <a:pt x="2036572" y="2333879"/>
                </a:lnTo>
                <a:lnTo>
                  <a:pt x="2057654" y="2376042"/>
                </a:lnTo>
                <a:lnTo>
                  <a:pt x="2077847" y="2418460"/>
                </a:lnTo>
                <a:lnTo>
                  <a:pt x="2097024" y="2461132"/>
                </a:lnTo>
                <a:lnTo>
                  <a:pt x="2115312" y="2504059"/>
                </a:lnTo>
                <a:lnTo>
                  <a:pt x="2132457" y="2547162"/>
                </a:lnTo>
                <a:lnTo>
                  <a:pt x="2148713" y="2590457"/>
                </a:lnTo>
                <a:lnTo>
                  <a:pt x="2163953" y="2633929"/>
                </a:lnTo>
                <a:lnTo>
                  <a:pt x="2178304" y="2677579"/>
                </a:lnTo>
                <a:lnTo>
                  <a:pt x="2191639" y="2721381"/>
                </a:lnTo>
                <a:lnTo>
                  <a:pt x="2204085" y="2765323"/>
                </a:lnTo>
                <a:lnTo>
                  <a:pt x="2215515" y="2809405"/>
                </a:lnTo>
                <a:lnTo>
                  <a:pt x="2225929" y="2853588"/>
                </a:lnTo>
                <a:lnTo>
                  <a:pt x="2235454" y="2897885"/>
                </a:lnTo>
                <a:lnTo>
                  <a:pt x="2243963" y="2942285"/>
                </a:lnTo>
                <a:lnTo>
                  <a:pt x="2251583" y="2986747"/>
                </a:lnTo>
                <a:lnTo>
                  <a:pt x="2258314" y="3031286"/>
                </a:lnTo>
                <a:lnTo>
                  <a:pt x="2264029" y="3075863"/>
                </a:lnTo>
                <a:lnTo>
                  <a:pt x="2268855" y="3120491"/>
                </a:lnTo>
                <a:lnTo>
                  <a:pt x="2272792" y="3165144"/>
                </a:lnTo>
                <a:lnTo>
                  <a:pt x="2275713" y="3209797"/>
                </a:lnTo>
                <a:lnTo>
                  <a:pt x="2277745" y="3254463"/>
                </a:lnTo>
                <a:lnTo>
                  <a:pt x="2278888" y="3299117"/>
                </a:lnTo>
                <a:lnTo>
                  <a:pt x="2279015" y="3343732"/>
                </a:lnTo>
                <a:lnTo>
                  <a:pt x="2278380" y="3388321"/>
                </a:lnTo>
                <a:lnTo>
                  <a:pt x="2276729" y="3432848"/>
                </a:lnTo>
                <a:lnTo>
                  <a:pt x="2274189" y="3477310"/>
                </a:lnTo>
                <a:lnTo>
                  <a:pt x="2270760" y="3521697"/>
                </a:lnTo>
                <a:lnTo>
                  <a:pt x="2266442" y="3565994"/>
                </a:lnTo>
                <a:lnTo>
                  <a:pt x="2261108" y="3610178"/>
                </a:lnTo>
                <a:lnTo>
                  <a:pt x="2255012" y="3654248"/>
                </a:lnTo>
                <a:lnTo>
                  <a:pt x="2248027" y="3698186"/>
                </a:lnTo>
                <a:lnTo>
                  <a:pt x="2240026" y="3742413"/>
                </a:lnTo>
                <a:lnTo>
                  <a:pt x="3324987" y="3742413"/>
                </a:lnTo>
                <a:lnTo>
                  <a:pt x="3332734" y="3676164"/>
                </a:lnTo>
                <a:lnTo>
                  <a:pt x="3337179" y="3631949"/>
                </a:lnTo>
                <a:lnTo>
                  <a:pt x="3340989" y="3587686"/>
                </a:lnTo>
                <a:lnTo>
                  <a:pt x="3344164" y="3543376"/>
                </a:lnTo>
                <a:lnTo>
                  <a:pt x="3346704" y="3499027"/>
                </a:lnTo>
                <a:lnTo>
                  <a:pt x="3348736" y="3454654"/>
                </a:lnTo>
                <a:lnTo>
                  <a:pt x="3350133" y="3410242"/>
                </a:lnTo>
                <a:lnTo>
                  <a:pt x="3350895" y="3365817"/>
                </a:lnTo>
                <a:lnTo>
                  <a:pt x="3351022" y="3321392"/>
                </a:lnTo>
                <a:lnTo>
                  <a:pt x="3350641" y="3276942"/>
                </a:lnTo>
                <a:lnTo>
                  <a:pt x="3349498" y="3232505"/>
                </a:lnTo>
                <a:lnTo>
                  <a:pt x="3347847" y="3188068"/>
                </a:lnTo>
                <a:lnTo>
                  <a:pt x="3345688" y="3143643"/>
                </a:lnTo>
                <a:lnTo>
                  <a:pt x="3342766" y="3099244"/>
                </a:lnTo>
                <a:lnTo>
                  <a:pt x="3339338" y="3054858"/>
                </a:lnTo>
                <a:lnTo>
                  <a:pt x="3335274" y="3010509"/>
                </a:lnTo>
                <a:lnTo>
                  <a:pt x="3330575" y="2966199"/>
                </a:lnTo>
                <a:lnTo>
                  <a:pt x="3325241" y="2921927"/>
                </a:lnTo>
                <a:lnTo>
                  <a:pt x="3319399" y="2877705"/>
                </a:lnTo>
                <a:lnTo>
                  <a:pt x="3312795" y="2833535"/>
                </a:lnTo>
                <a:lnTo>
                  <a:pt x="3305683" y="2789440"/>
                </a:lnTo>
                <a:lnTo>
                  <a:pt x="3297936" y="2745409"/>
                </a:lnTo>
                <a:lnTo>
                  <a:pt x="3289554" y="2701442"/>
                </a:lnTo>
                <a:lnTo>
                  <a:pt x="3280664" y="2657563"/>
                </a:lnTo>
                <a:lnTo>
                  <a:pt x="3271012" y="2613774"/>
                </a:lnTo>
                <a:lnTo>
                  <a:pt x="3260852" y="2570073"/>
                </a:lnTo>
                <a:lnTo>
                  <a:pt x="3250057" y="2526474"/>
                </a:lnTo>
                <a:lnTo>
                  <a:pt x="3238627" y="2482977"/>
                </a:lnTo>
                <a:lnTo>
                  <a:pt x="3226562" y="2439542"/>
                </a:lnTo>
                <a:lnTo>
                  <a:pt x="3213862" y="2396363"/>
                </a:lnTo>
                <a:lnTo>
                  <a:pt x="3200527" y="2353182"/>
                </a:lnTo>
                <a:lnTo>
                  <a:pt x="3186684" y="2310129"/>
                </a:lnTo>
                <a:lnTo>
                  <a:pt x="3172079" y="2267330"/>
                </a:lnTo>
                <a:lnTo>
                  <a:pt x="3156966" y="2224531"/>
                </a:lnTo>
                <a:lnTo>
                  <a:pt x="3141218" y="2181987"/>
                </a:lnTo>
                <a:lnTo>
                  <a:pt x="3124835" y="2139568"/>
                </a:lnTo>
                <a:lnTo>
                  <a:pt x="3107817" y="2097278"/>
                </a:lnTo>
                <a:lnTo>
                  <a:pt x="3090164" y="2055240"/>
                </a:lnTo>
                <a:lnTo>
                  <a:pt x="3071876" y="2013330"/>
                </a:lnTo>
                <a:lnTo>
                  <a:pt x="3052953" y="1971547"/>
                </a:lnTo>
                <a:lnTo>
                  <a:pt x="3033522" y="1930018"/>
                </a:lnTo>
                <a:lnTo>
                  <a:pt x="3013329" y="1888616"/>
                </a:lnTo>
                <a:lnTo>
                  <a:pt x="2992628" y="1847468"/>
                </a:lnTo>
                <a:lnTo>
                  <a:pt x="2971165" y="1806574"/>
                </a:lnTo>
                <a:lnTo>
                  <a:pt x="2949194" y="1765808"/>
                </a:lnTo>
                <a:lnTo>
                  <a:pt x="2926461" y="1725295"/>
                </a:lnTo>
                <a:lnTo>
                  <a:pt x="2903220" y="1684908"/>
                </a:lnTo>
                <a:lnTo>
                  <a:pt x="2879344" y="1644903"/>
                </a:lnTo>
                <a:lnTo>
                  <a:pt x="2854706" y="1605026"/>
                </a:lnTo>
                <a:lnTo>
                  <a:pt x="2829560" y="1565402"/>
                </a:lnTo>
                <a:lnTo>
                  <a:pt x="2803779" y="1526032"/>
                </a:lnTo>
                <a:lnTo>
                  <a:pt x="2777363" y="1487042"/>
                </a:lnTo>
                <a:lnTo>
                  <a:pt x="2750312" y="1448180"/>
                </a:lnTo>
                <a:lnTo>
                  <a:pt x="2722499" y="1409572"/>
                </a:lnTo>
                <a:lnTo>
                  <a:pt x="2694178" y="1371345"/>
                </a:lnTo>
                <a:lnTo>
                  <a:pt x="2665222" y="1333245"/>
                </a:lnTo>
                <a:lnTo>
                  <a:pt x="2635631" y="1295527"/>
                </a:lnTo>
                <a:lnTo>
                  <a:pt x="2605405" y="1258189"/>
                </a:lnTo>
                <a:lnTo>
                  <a:pt x="2574417" y="1220977"/>
                </a:lnTo>
                <a:lnTo>
                  <a:pt x="2543302" y="1184655"/>
                </a:lnTo>
                <a:lnTo>
                  <a:pt x="2511806" y="1148714"/>
                </a:lnTo>
                <a:lnTo>
                  <a:pt x="2479802" y="1113408"/>
                </a:lnTo>
                <a:lnTo>
                  <a:pt x="2447417" y="1078610"/>
                </a:lnTo>
                <a:lnTo>
                  <a:pt x="2414524" y="1044447"/>
                </a:lnTo>
                <a:lnTo>
                  <a:pt x="2381377" y="1010665"/>
                </a:lnTo>
                <a:lnTo>
                  <a:pt x="2347849" y="977518"/>
                </a:lnTo>
                <a:lnTo>
                  <a:pt x="2313813" y="944879"/>
                </a:lnTo>
                <a:lnTo>
                  <a:pt x="2279523" y="912876"/>
                </a:lnTo>
                <a:lnTo>
                  <a:pt x="2244725" y="881252"/>
                </a:lnTo>
                <a:lnTo>
                  <a:pt x="2209673" y="850264"/>
                </a:lnTo>
                <a:lnTo>
                  <a:pt x="2174240" y="819784"/>
                </a:lnTo>
                <a:lnTo>
                  <a:pt x="2138426" y="789939"/>
                </a:lnTo>
                <a:lnTo>
                  <a:pt x="2102358" y="760602"/>
                </a:lnTo>
                <a:lnTo>
                  <a:pt x="2065908" y="731773"/>
                </a:lnTo>
                <a:lnTo>
                  <a:pt x="2029079" y="703452"/>
                </a:lnTo>
                <a:lnTo>
                  <a:pt x="1991995" y="675766"/>
                </a:lnTo>
                <a:lnTo>
                  <a:pt x="1954530" y="648588"/>
                </a:lnTo>
                <a:lnTo>
                  <a:pt x="1916683" y="621918"/>
                </a:lnTo>
                <a:lnTo>
                  <a:pt x="1878583" y="595883"/>
                </a:lnTo>
                <a:lnTo>
                  <a:pt x="1840230" y="570357"/>
                </a:lnTo>
                <a:lnTo>
                  <a:pt x="1801622" y="545338"/>
                </a:lnTo>
                <a:lnTo>
                  <a:pt x="1762633" y="520953"/>
                </a:lnTo>
                <a:lnTo>
                  <a:pt x="1723389" y="496950"/>
                </a:lnTo>
                <a:lnTo>
                  <a:pt x="1683893" y="473710"/>
                </a:lnTo>
                <a:lnTo>
                  <a:pt x="1644142" y="450850"/>
                </a:lnTo>
                <a:lnTo>
                  <a:pt x="1604010" y="428625"/>
                </a:lnTo>
                <a:lnTo>
                  <a:pt x="1563751" y="407035"/>
                </a:lnTo>
                <a:lnTo>
                  <a:pt x="1523111" y="385825"/>
                </a:lnTo>
                <a:lnTo>
                  <a:pt x="1482344" y="365251"/>
                </a:lnTo>
                <a:lnTo>
                  <a:pt x="1441323" y="345313"/>
                </a:lnTo>
                <a:lnTo>
                  <a:pt x="1400048" y="325881"/>
                </a:lnTo>
                <a:lnTo>
                  <a:pt x="1358519" y="306958"/>
                </a:lnTo>
                <a:lnTo>
                  <a:pt x="1316736" y="288543"/>
                </a:lnTo>
                <a:lnTo>
                  <a:pt x="1274826" y="270763"/>
                </a:lnTo>
                <a:lnTo>
                  <a:pt x="1232700" y="253491"/>
                </a:lnTo>
                <a:lnTo>
                  <a:pt x="1190345" y="236854"/>
                </a:lnTo>
                <a:lnTo>
                  <a:pt x="1147800" y="220725"/>
                </a:lnTo>
                <a:lnTo>
                  <a:pt x="1105065" y="205231"/>
                </a:lnTo>
                <a:lnTo>
                  <a:pt x="1062151" y="190245"/>
                </a:lnTo>
                <a:lnTo>
                  <a:pt x="1019047" y="175767"/>
                </a:lnTo>
                <a:lnTo>
                  <a:pt x="975791" y="161925"/>
                </a:lnTo>
                <a:lnTo>
                  <a:pt x="932357" y="148589"/>
                </a:lnTo>
                <a:lnTo>
                  <a:pt x="888771" y="135889"/>
                </a:lnTo>
                <a:lnTo>
                  <a:pt x="845032" y="123698"/>
                </a:lnTo>
                <a:lnTo>
                  <a:pt x="801154" y="112013"/>
                </a:lnTo>
                <a:lnTo>
                  <a:pt x="757135" y="100964"/>
                </a:lnTo>
                <a:lnTo>
                  <a:pt x="712978" y="90424"/>
                </a:lnTo>
                <a:lnTo>
                  <a:pt x="668693" y="80517"/>
                </a:lnTo>
                <a:lnTo>
                  <a:pt x="624293" y="71119"/>
                </a:lnTo>
                <a:lnTo>
                  <a:pt x="579780" y="62356"/>
                </a:lnTo>
                <a:lnTo>
                  <a:pt x="535165" y="54101"/>
                </a:lnTo>
                <a:lnTo>
                  <a:pt x="490435" y="46481"/>
                </a:lnTo>
                <a:lnTo>
                  <a:pt x="445617" y="39369"/>
                </a:lnTo>
                <a:lnTo>
                  <a:pt x="400710" y="32892"/>
                </a:lnTo>
                <a:lnTo>
                  <a:pt x="355727" y="26924"/>
                </a:lnTo>
                <a:lnTo>
                  <a:pt x="310654" y="21462"/>
                </a:lnTo>
                <a:lnTo>
                  <a:pt x="265518" y="16637"/>
                </a:lnTo>
                <a:lnTo>
                  <a:pt x="220319" y="12445"/>
                </a:lnTo>
                <a:lnTo>
                  <a:pt x="175069" y="8762"/>
                </a:lnTo>
                <a:lnTo>
                  <a:pt x="129755" y="5714"/>
                </a:lnTo>
                <a:lnTo>
                  <a:pt x="84402" y="3175"/>
                </a:lnTo>
                <a:lnTo>
                  <a:pt x="39010" y="1142"/>
                </a:lnTo>
                <a:lnTo>
                  <a:pt x="0" y="0"/>
                </a:lnTo>
                <a:close/>
              </a:path>
            </a:pathLst>
          </a:custGeom>
          <a:solidFill>
            <a:srgbClr val="F7F0E3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>
            <a:extLst>
              <a:ext uri="{FF2B5EF4-FFF2-40B4-BE49-F238E27FC236}">
                <a16:creationId xmlns:a16="http://schemas.microsoft.com/office/drawing/2014/main" id="{D421AB53-2096-BFE9-51EC-6082C417F94E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6486" y="5390521"/>
            <a:ext cx="1133855" cy="1319784"/>
          </a:xfrm>
          <a:prstGeom prst="rect">
            <a:avLst/>
          </a:prstGeom>
        </p:spPr>
      </p:pic>
      <p:sp>
        <p:nvSpPr>
          <p:cNvPr id="8" name="object 8">
            <a:extLst>
              <a:ext uri="{FF2B5EF4-FFF2-40B4-BE49-F238E27FC236}">
                <a16:creationId xmlns:a16="http://schemas.microsoft.com/office/drawing/2014/main" id="{7930DC9F-EC74-391D-D804-89F1EEE32FB5}"/>
              </a:ext>
            </a:extLst>
          </p:cNvPr>
          <p:cNvSpPr/>
          <p:nvPr/>
        </p:nvSpPr>
        <p:spPr>
          <a:xfrm>
            <a:off x="10012680" y="7083552"/>
            <a:ext cx="565150" cy="381000"/>
          </a:xfrm>
          <a:custGeom>
            <a:avLst/>
            <a:gdLst/>
            <a:ahLst/>
            <a:cxnLst/>
            <a:rect l="l" t="t" r="r" b="b"/>
            <a:pathLst>
              <a:path w="565150" h="381000">
                <a:moveTo>
                  <a:pt x="565023" y="0"/>
                </a:moveTo>
                <a:lnTo>
                  <a:pt x="0" y="0"/>
                </a:lnTo>
                <a:lnTo>
                  <a:pt x="0" y="380999"/>
                </a:lnTo>
                <a:lnTo>
                  <a:pt x="565023" y="380999"/>
                </a:lnTo>
                <a:lnTo>
                  <a:pt x="56502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object 13">
            <a:extLst>
              <a:ext uri="{FF2B5EF4-FFF2-40B4-BE49-F238E27FC236}">
                <a16:creationId xmlns:a16="http://schemas.microsoft.com/office/drawing/2014/main" id="{C5F8BF8F-018D-21D2-C9A0-EDB56269B20D}"/>
              </a:ext>
            </a:extLst>
          </p:cNvPr>
          <p:cNvPicPr/>
          <p:nvPr/>
        </p:nvPicPr>
        <p:blipFill rotWithShape="1">
          <a:blip r:embed="rId5" cstate="print"/>
          <a:srcRect l="35938"/>
          <a:stretch/>
        </p:blipFill>
        <p:spPr>
          <a:xfrm>
            <a:off x="4348861" y="2369414"/>
            <a:ext cx="3449321" cy="1021079"/>
          </a:xfrm>
          <a:prstGeom prst="rect">
            <a:avLst/>
          </a:prstGeom>
        </p:spPr>
      </p:pic>
      <p:grpSp>
        <p:nvGrpSpPr>
          <p:cNvPr id="15" name="object 15">
            <a:extLst>
              <a:ext uri="{FF2B5EF4-FFF2-40B4-BE49-F238E27FC236}">
                <a16:creationId xmlns:a16="http://schemas.microsoft.com/office/drawing/2014/main" id="{B25EED92-68EE-F5F7-4465-4A208FAC7E68}"/>
              </a:ext>
            </a:extLst>
          </p:cNvPr>
          <p:cNvGrpSpPr/>
          <p:nvPr/>
        </p:nvGrpSpPr>
        <p:grpSpPr>
          <a:xfrm>
            <a:off x="8976106" y="251206"/>
            <a:ext cx="1547495" cy="538480"/>
            <a:chOff x="8976106" y="251206"/>
            <a:chExt cx="1547495" cy="538480"/>
          </a:xfrm>
        </p:grpSpPr>
        <p:sp>
          <p:nvSpPr>
            <p:cNvPr id="16" name="object 16">
              <a:extLst>
                <a:ext uri="{FF2B5EF4-FFF2-40B4-BE49-F238E27FC236}">
                  <a16:creationId xmlns:a16="http://schemas.microsoft.com/office/drawing/2014/main" id="{AB1050D1-0684-4BC3-04E0-AF4DFF676118}"/>
                </a:ext>
              </a:extLst>
            </p:cNvPr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1534541" y="0"/>
                  </a:moveTo>
                  <a:lnTo>
                    <a:pt x="0" y="0"/>
                  </a:lnTo>
                  <a:lnTo>
                    <a:pt x="0" y="525779"/>
                  </a:lnTo>
                  <a:lnTo>
                    <a:pt x="1534541" y="525779"/>
                  </a:lnTo>
                  <a:lnTo>
                    <a:pt x="153454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>
              <a:extLst>
                <a:ext uri="{FF2B5EF4-FFF2-40B4-BE49-F238E27FC236}">
                  <a16:creationId xmlns:a16="http://schemas.microsoft.com/office/drawing/2014/main" id="{09E36D9D-893E-CA1D-211A-6E9CA288C743}"/>
                </a:ext>
              </a:extLst>
            </p:cNvPr>
            <p:cNvSpPr/>
            <p:nvPr/>
          </p:nvSpPr>
          <p:spPr>
            <a:xfrm>
              <a:off x="8982455" y="257555"/>
              <a:ext cx="1534795" cy="525780"/>
            </a:xfrm>
            <a:custGeom>
              <a:avLst/>
              <a:gdLst/>
              <a:ahLst/>
              <a:cxnLst/>
              <a:rect l="l" t="t" r="r" b="b"/>
              <a:pathLst>
                <a:path w="1534795" h="525780">
                  <a:moveTo>
                    <a:pt x="0" y="525779"/>
                  </a:moveTo>
                  <a:lnTo>
                    <a:pt x="1534541" y="525779"/>
                  </a:lnTo>
                  <a:lnTo>
                    <a:pt x="1534541" y="0"/>
                  </a:lnTo>
                  <a:lnTo>
                    <a:pt x="0" y="0"/>
                  </a:lnTo>
                  <a:lnTo>
                    <a:pt x="0" y="525779"/>
                  </a:lnTo>
                  <a:close/>
                </a:path>
              </a:pathLst>
            </a:custGeom>
            <a:ln w="1269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8" name="object 18">
            <a:extLst>
              <a:ext uri="{FF2B5EF4-FFF2-40B4-BE49-F238E27FC236}">
                <a16:creationId xmlns:a16="http://schemas.microsoft.com/office/drawing/2014/main" id="{054294D4-9EDA-2109-EC55-993D5ACB79B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76500" y="50250"/>
            <a:ext cx="1232441" cy="1022511"/>
          </a:xfrm>
          <a:prstGeom prst="rect">
            <a:avLst/>
          </a:prstGeom>
        </p:spPr>
      </p:pic>
      <p:sp>
        <p:nvSpPr>
          <p:cNvPr id="19" name="object 19">
            <a:extLst>
              <a:ext uri="{FF2B5EF4-FFF2-40B4-BE49-F238E27FC236}">
                <a16:creationId xmlns:a16="http://schemas.microsoft.com/office/drawing/2014/main" id="{8B9167A7-5EFA-9979-1A76-037B78539F1E}"/>
              </a:ext>
            </a:extLst>
          </p:cNvPr>
          <p:cNvSpPr txBox="1"/>
          <p:nvPr/>
        </p:nvSpPr>
        <p:spPr>
          <a:xfrm>
            <a:off x="5543639" y="365224"/>
            <a:ext cx="1417363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АД</a:t>
            </a:r>
            <a:r>
              <a:rPr sz="1050" spc="-5" dirty="0">
                <a:solidFill>
                  <a:srgbClr val="242424"/>
                </a:solidFill>
                <a:latin typeface="Arial"/>
                <a:cs typeface="Arial"/>
              </a:rPr>
              <a:t>МИ</a:t>
            </a:r>
            <a:r>
              <a:rPr sz="1050" spc="5" dirty="0">
                <a:solidFill>
                  <a:srgbClr val="242424"/>
                </a:solidFill>
                <a:latin typeface="Arial"/>
                <a:cs typeface="Arial"/>
              </a:rPr>
              <a:t>Н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И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СТ</a:t>
            </a:r>
            <a:r>
              <a:rPr sz="1050" spc="-25" dirty="0">
                <a:solidFill>
                  <a:srgbClr val="242424"/>
                </a:solidFill>
                <a:latin typeface="Arial"/>
                <a:cs typeface="Arial"/>
              </a:rPr>
              <a:t>Р</a:t>
            </a:r>
            <a:r>
              <a:rPr sz="1050" spc="-10" dirty="0">
                <a:solidFill>
                  <a:srgbClr val="242424"/>
                </a:solidFill>
                <a:latin typeface="Arial"/>
                <a:cs typeface="Arial"/>
              </a:rPr>
              <a:t>А</a:t>
            </a:r>
            <a:r>
              <a:rPr sz="1050" spc="-15" dirty="0">
                <a:solidFill>
                  <a:srgbClr val="242424"/>
                </a:solidFill>
                <a:latin typeface="Arial"/>
                <a:cs typeface="Arial"/>
              </a:rPr>
              <a:t>ЦИ</a:t>
            </a:r>
            <a:r>
              <a:rPr sz="1050" dirty="0">
                <a:solidFill>
                  <a:srgbClr val="242424"/>
                </a:solidFill>
                <a:latin typeface="Arial"/>
                <a:cs typeface="Arial"/>
              </a:rPr>
              <a:t>Я</a:t>
            </a:r>
            <a:b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</a:br>
            <a:r>
              <a:rPr lang="ru-RU" sz="1050" dirty="0">
                <a:solidFill>
                  <a:srgbClr val="242424"/>
                </a:solidFill>
                <a:latin typeface="Arial"/>
                <a:cs typeface="Arial"/>
              </a:rPr>
              <a:t>ТОМСКОЙ ОБЛАСТИ</a:t>
            </a:r>
            <a:endParaRPr sz="1050" dirty="0">
              <a:latin typeface="Arial"/>
              <a:cs typeface="Arial"/>
            </a:endParaRPr>
          </a:p>
        </p:txBody>
      </p:sp>
      <p:graphicFrame>
        <p:nvGraphicFramePr>
          <p:cNvPr id="31" name="Объект 30">
            <a:extLst>
              <a:ext uri="{FF2B5EF4-FFF2-40B4-BE49-F238E27FC236}">
                <a16:creationId xmlns:a16="http://schemas.microsoft.com/office/drawing/2014/main" id="{DA9564AA-3E1B-4616-B4C8-90EF2A967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340180"/>
              </p:ext>
            </p:extLst>
          </p:nvPr>
        </p:nvGraphicFramePr>
        <p:xfrm>
          <a:off x="3511703" y="4230821"/>
          <a:ext cx="1972268" cy="197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3199680" imgH="3199680" progId="">
                  <p:embed/>
                </p:oleObj>
              </mc:Choice>
              <mc:Fallback>
                <p:oleObj r:id="rId7" imgW="3199680" imgH="3199680" progId="">
                  <p:embed/>
                  <p:pic>
                    <p:nvPicPr>
                      <p:cNvPr id="31" name="Объект 30">
                        <a:extLst>
                          <a:ext uri="{FF2B5EF4-FFF2-40B4-BE49-F238E27FC236}">
                            <a16:creationId xmlns:a16="http://schemas.microsoft.com/office/drawing/2014/main" id="{1032C807-3FDC-EEDC-657F-6CE679EAB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11703" y="4230821"/>
                        <a:ext cx="1972268" cy="1972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Объект 31">
            <a:extLst>
              <a:ext uri="{FF2B5EF4-FFF2-40B4-BE49-F238E27FC236}">
                <a16:creationId xmlns:a16="http://schemas.microsoft.com/office/drawing/2014/main" id="{1BB92A23-A56E-2A24-3C08-95FA1F172B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107827"/>
              </p:ext>
            </p:extLst>
          </p:nvPr>
        </p:nvGraphicFramePr>
        <p:xfrm>
          <a:off x="6334928" y="4234218"/>
          <a:ext cx="1972268" cy="1972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9" imgW="3199680" imgH="3199680" progId="">
                  <p:embed/>
                </p:oleObj>
              </mc:Choice>
              <mc:Fallback>
                <p:oleObj r:id="rId9" imgW="3199680" imgH="3199680" progId="">
                  <p:embed/>
                  <p:pic>
                    <p:nvPicPr>
                      <p:cNvPr id="32" name="Объект 31">
                        <a:extLst>
                          <a:ext uri="{FF2B5EF4-FFF2-40B4-BE49-F238E27FC236}">
                            <a16:creationId xmlns:a16="http://schemas.microsoft.com/office/drawing/2014/main" id="{72D1A5F8-DE28-044B-540E-440F8ED97C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334928" y="4234218"/>
                        <a:ext cx="1972268" cy="1972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object 21">
            <a:extLst>
              <a:ext uri="{FF2B5EF4-FFF2-40B4-BE49-F238E27FC236}">
                <a16:creationId xmlns:a16="http://schemas.microsoft.com/office/drawing/2014/main" id="{ED3FB635-0DA9-187F-A7D8-9E1FAF5DAF79}"/>
              </a:ext>
            </a:extLst>
          </p:cNvPr>
          <p:cNvSpPr txBox="1"/>
          <p:nvPr/>
        </p:nvSpPr>
        <p:spPr>
          <a:xfrm>
            <a:off x="-164296" y="6391159"/>
            <a:ext cx="3449320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сайт</a:t>
            </a:r>
            <a:endParaRPr lang="en-US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mb.tomsk.ru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35" name="object 21">
            <a:extLst>
              <a:ext uri="{FF2B5EF4-FFF2-40B4-BE49-F238E27FC236}">
                <a16:creationId xmlns:a16="http://schemas.microsoft.com/office/drawing/2014/main" id="{4733BA7D-10F5-BCDB-EBFD-65D233F717E6}"/>
              </a:ext>
            </a:extLst>
          </p:cNvPr>
          <p:cNvSpPr txBox="1"/>
          <p:nvPr/>
        </p:nvSpPr>
        <p:spPr>
          <a:xfrm>
            <a:off x="3331047" y="6398239"/>
            <a:ext cx="2180536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Telegram</a:t>
            </a: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</a:rPr>
              <a:t>t.me/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solidFill>
                <a:srgbClr val="542012"/>
              </a:solidFill>
              <a:latin typeface="Arial Black"/>
            </a:endParaRPr>
          </a:p>
        </p:txBody>
      </p:sp>
      <p:sp>
        <p:nvSpPr>
          <p:cNvPr id="36" name="object 21">
            <a:extLst>
              <a:ext uri="{FF2B5EF4-FFF2-40B4-BE49-F238E27FC236}">
                <a16:creationId xmlns:a16="http://schemas.microsoft.com/office/drawing/2014/main" id="{48A5B976-65E0-FB05-C9BE-275A2CEC2D04}"/>
              </a:ext>
            </a:extLst>
          </p:cNvPr>
          <p:cNvSpPr txBox="1"/>
          <p:nvPr/>
        </p:nvSpPr>
        <p:spPr>
          <a:xfrm>
            <a:off x="5729838" y="6430156"/>
            <a:ext cx="2944468" cy="6412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rgbClr val="542012"/>
                </a:solidFill>
                <a:latin typeface="Arial Black"/>
                <a:cs typeface="Arial Black"/>
              </a:rPr>
              <a:t>Наш </a:t>
            </a: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</a:t>
            </a:r>
            <a:endParaRPr lang="ru-RU" sz="2000" dirty="0">
              <a:solidFill>
                <a:srgbClr val="542012"/>
              </a:solidFill>
              <a:latin typeface="Arial Black"/>
              <a:cs typeface="Arial Black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000" dirty="0">
                <a:solidFill>
                  <a:srgbClr val="542012"/>
                </a:solidFill>
                <a:latin typeface="Arial Black"/>
                <a:cs typeface="Arial Black"/>
              </a:rPr>
              <a:t>vk.com/</a:t>
            </a:r>
            <a:r>
              <a:rPr lang="en-US" sz="2000" dirty="0" err="1">
                <a:solidFill>
                  <a:srgbClr val="542012"/>
                </a:solidFill>
                <a:latin typeface="Arial Black"/>
              </a:rPr>
              <a:t>frb_tomsk</a:t>
            </a:r>
            <a:endParaRPr sz="2000" dirty="0">
              <a:latin typeface="Arial Black"/>
              <a:cs typeface="Arial Black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BD1B1D-AB5B-79F0-7316-8A1BAFCECFA2}"/>
              </a:ext>
            </a:extLst>
          </p:cNvPr>
          <p:cNvSpPr txBox="1"/>
          <p:nvPr/>
        </p:nvSpPr>
        <p:spPr>
          <a:xfrm>
            <a:off x="4416448" y="3187370"/>
            <a:ext cx="3673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dirty="0">
                <a:solidFill>
                  <a:srgbClr val="EB5238"/>
                </a:solidFill>
                <a:cs typeface="Arial Black"/>
              </a:rPr>
              <a:t>Томская область</a:t>
            </a:r>
          </a:p>
        </p:txBody>
      </p:sp>
      <p:pic>
        <p:nvPicPr>
          <p:cNvPr id="28" name="Picture 2">
            <a:extLst>
              <a:ext uri="{FF2B5EF4-FFF2-40B4-BE49-F238E27FC236}">
                <a16:creationId xmlns:a16="http://schemas.microsoft.com/office/drawing/2014/main" id="{409F4F0E-FB23-0B82-2025-3CEA94E204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9" y="154831"/>
            <a:ext cx="2542129" cy="900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3ED880A-8F30-DE7F-A233-10F93F93A8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77" y="4121592"/>
            <a:ext cx="2171670" cy="2171670"/>
          </a:xfrm>
          <a:prstGeom prst="rect">
            <a:avLst/>
          </a:prstGeom>
        </p:spPr>
      </p:pic>
      <p:sp>
        <p:nvSpPr>
          <p:cNvPr id="20" name="object 21">
            <a:extLst>
              <a:ext uri="{FF2B5EF4-FFF2-40B4-BE49-F238E27FC236}">
                <a16:creationId xmlns:a16="http://schemas.microsoft.com/office/drawing/2014/main" id="{5A48DC98-4CE2-649C-993B-59485B7E3244}"/>
              </a:ext>
            </a:extLst>
          </p:cNvPr>
          <p:cNvSpPr txBox="1"/>
          <p:nvPr/>
        </p:nvSpPr>
        <p:spPr>
          <a:xfrm>
            <a:off x="5760326" y="1812007"/>
            <a:ext cx="2066813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6000" dirty="0">
                <a:solidFill>
                  <a:srgbClr val="542012"/>
                </a:solidFill>
                <a:latin typeface="Arial Black"/>
                <a:cs typeface="Arial Black"/>
              </a:rPr>
              <a:t>МОЙ</a:t>
            </a:r>
            <a:endParaRPr sz="6000" dirty="0">
              <a:latin typeface="Arial Black"/>
              <a:cs typeface="Arial Black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8E122C0E-C159-6891-44A7-3B593A28455B}"/>
              </a:ext>
            </a:extLst>
          </p:cNvPr>
          <p:cNvSpPr txBox="1"/>
          <p:nvPr/>
        </p:nvSpPr>
        <p:spPr>
          <a:xfrm>
            <a:off x="4804521" y="1105644"/>
            <a:ext cx="296735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>
                <a:solidFill>
                  <a:srgbClr val="542012"/>
                </a:solidFill>
                <a:latin typeface="Arial Black"/>
                <a:cs typeface="Arial Black"/>
              </a:rPr>
              <a:t>ЦЕНТР</a:t>
            </a:r>
            <a:endParaRPr sz="6000" dirty="0">
              <a:latin typeface="Arial Black"/>
              <a:cs typeface="Arial Black"/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2C2EE5E-F0D2-1BD2-E524-3291434DCDE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100" y="-377740"/>
            <a:ext cx="3440040" cy="1935023"/>
          </a:xfrm>
          <a:prstGeom prst="rect">
            <a:avLst/>
          </a:prstGeom>
        </p:spPr>
      </p:pic>
      <p:grpSp>
        <p:nvGrpSpPr>
          <p:cNvPr id="25" name="object 9">
            <a:extLst>
              <a:ext uri="{FF2B5EF4-FFF2-40B4-BE49-F238E27FC236}">
                <a16:creationId xmlns:a16="http://schemas.microsoft.com/office/drawing/2014/main" id="{3472F518-371A-0B18-9DAE-C8AF3C6201E9}"/>
              </a:ext>
            </a:extLst>
          </p:cNvPr>
          <p:cNvGrpSpPr/>
          <p:nvPr/>
        </p:nvGrpSpPr>
        <p:grpSpPr>
          <a:xfrm>
            <a:off x="7966397" y="1138286"/>
            <a:ext cx="1342703" cy="2335615"/>
            <a:chOff x="6114288" y="1844039"/>
            <a:chExt cx="1000125" cy="1901825"/>
          </a:xfrm>
        </p:grpSpPr>
        <p:sp>
          <p:nvSpPr>
            <p:cNvPr id="27" name="object 10">
              <a:extLst>
                <a:ext uri="{FF2B5EF4-FFF2-40B4-BE49-F238E27FC236}">
                  <a16:creationId xmlns:a16="http://schemas.microsoft.com/office/drawing/2014/main" id="{EBF03464-FAFB-2AB1-2828-30DF10C0BD8E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1">
              <a:extLst>
                <a:ext uri="{FF2B5EF4-FFF2-40B4-BE49-F238E27FC236}">
                  <a16:creationId xmlns:a16="http://schemas.microsoft.com/office/drawing/2014/main" id="{BD1099D1-186C-D162-A097-146CE609C096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12">
              <a:extLst>
                <a:ext uri="{FF2B5EF4-FFF2-40B4-BE49-F238E27FC236}">
                  <a16:creationId xmlns:a16="http://schemas.microsoft.com/office/drawing/2014/main" id="{55A93E80-1ACA-5F20-62F0-A799A7130B8A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4005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820D3-1BC9-1723-9AA8-400E23B34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5D6899A5-C320-6968-80CC-60F9B2C73688}"/>
              </a:ext>
            </a:extLst>
          </p:cNvPr>
          <p:cNvSpPr txBox="1"/>
          <p:nvPr/>
        </p:nvSpPr>
        <p:spPr>
          <a:xfrm>
            <a:off x="950754" y="5687202"/>
            <a:ext cx="3407410" cy="381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endParaRPr sz="1200" dirty="0">
              <a:latin typeface="Arial"/>
              <a:cs typeface="Arial"/>
            </a:endParaRPr>
          </a:p>
          <a:p>
            <a:pPr marL="12700" marR="994410">
              <a:lnSpc>
                <a:spcPct val="106700"/>
              </a:lnSpc>
            </a:pPr>
            <a:endParaRPr lang="ru-RU" sz="1200" b="1" spc="-15" dirty="0">
              <a:solidFill>
                <a:srgbClr val="EB5238"/>
              </a:solidFill>
              <a:latin typeface="Arial"/>
              <a:cs typeface="Arial"/>
            </a:endParaRPr>
          </a:p>
        </p:txBody>
      </p:sp>
      <p:grpSp>
        <p:nvGrpSpPr>
          <p:cNvPr id="3" name="object 17">
            <a:extLst>
              <a:ext uri="{FF2B5EF4-FFF2-40B4-BE49-F238E27FC236}">
                <a16:creationId xmlns:a16="http://schemas.microsoft.com/office/drawing/2014/main" id="{5A2ED370-EA35-5536-2234-6A2708078E11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8C17AF6C-F768-BCCC-78D2-B50F1FF69912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AFA47C10-E090-1B49-0886-C10C30856B10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4B913B8-839C-617C-27A7-97C1EE18A8AD}"/>
              </a:ext>
            </a:extLst>
          </p:cNvPr>
          <p:cNvCxnSpPr>
            <a:cxnSpLocks/>
          </p:cNvCxnSpPr>
          <p:nvPr/>
        </p:nvCxnSpPr>
        <p:spPr>
          <a:xfrm>
            <a:off x="5555880" y="2055747"/>
            <a:ext cx="75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1">
            <a:extLst>
              <a:ext uri="{FF2B5EF4-FFF2-40B4-BE49-F238E27FC236}">
                <a16:creationId xmlns:a16="http://schemas.microsoft.com/office/drawing/2014/main" id="{DCA34D87-2C2F-C063-8F66-E36C309AD1BE}"/>
              </a:ext>
            </a:extLst>
          </p:cNvPr>
          <p:cNvSpPr txBox="1"/>
          <p:nvPr/>
        </p:nvSpPr>
        <p:spPr>
          <a:xfrm>
            <a:off x="-402895" y="491359"/>
            <a:ext cx="699102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5" dirty="0">
                <a:solidFill>
                  <a:srgbClr val="542012"/>
                </a:solidFill>
                <a:latin typeface="Arial Black" panose="020B0A04020102020204" pitchFamily="34" charset="0"/>
                <a:cs typeface="Roboto"/>
              </a:rPr>
              <a:t>ЦЕНТР «МОЙ БИЗНЕС»</a:t>
            </a:r>
            <a:endParaRPr sz="3200" spc="5" dirty="0">
              <a:solidFill>
                <a:srgbClr val="542012"/>
              </a:solidFill>
              <a:latin typeface="Arial Black" panose="020B0A04020102020204" pitchFamily="34" charset="0"/>
              <a:cs typeface="Roboto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0AAD9765-D74B-C016-85E8-26EE1A29BB03}"/>
              </a:ext>
            </a:extLst>
          </p:cNvPr>
          <p:cNvSpPr txBox="1"/>
          <p:nvPr/>
        </p:nvSpPr>
        <p:spPr>
          <a:xfrm>
            <a:off x="480979" y="2016632"/>
            <a:ext cx="6022316" cy="16754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52438" lvl="0"/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Мероприятия по старту и началу ведения бизнеса: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- бизнес-планирование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- налоговая отчетность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- юридические аспекты ведения бизнеса</a:t>
            </a:r>
          </a:p>
          <a:p>
            <a:pPr lvl="0"/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     </a:t>
            </a:r>
            <a:endParaRPr lang="ru-RU" sz="14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78DFEC28-F34B-DD7F-E7C4-B713C67D8D00}"/>
              </a:ext>
            </a:extLst>
          </p:cNvPr>
          <p:cNvSpPr txBox="1"/>
          <p:nvPr/>
        </p:nvSpPr>
        <p:spPr>
          <a:xfrm>
            <a:off x="5766124" y="4232865"/>
            <a:ext cx="44238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br>
              <a:rPr lang="ru-RU" sz="1600" dirty="0">
                <a:solidFill>
                  <a:srgbClr val="277C7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1600" dirty="0">
              <a:solidFill>
                <a:srgbClr val="277C7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43B98C62-C749-251F-471E-0318B12F34E3}"/>
              </a:ext>
            </a:extLst>
          </p:cNvPr>
          <p:cNvSpPr txBox="1"/>
          <p:nvPr/>
        </p:nvSpPr>
        <p:spPr>
          <a:xfrm>
            <a:off x="9166757" y="3440530"/>
            <a:ext cx="1910819" cy="62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>
              <a:latin typeface="Arial Black"/>
              <a:cs typeface="Arial Black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904B17A2-EC2E-EB1A-78C4-BA6F357BFBB0}"/>
              </a:ext>
            </a:extLst>
          </p:cNvPr>
          <p:cNvSpPr txBox="1"/>
          <p:nvPr/>
        </p:nvSpPr>
        <p:spPr>
          <a:xfrm>
            <a:off x="480979" y="1399834"/>
            <a:ext cx="5677537" cy="335988"/>
          </a:xfrm>
          <a:prstGeom prst="rect">
            <a:avLst/>
          </a:prstGeom>
          <a:solidFill>
            <a:srgbClr val="EB5238"/>
          </a:solidFill>
        </p:spPr>
        <p:txBody>
          <a:bodyPr vert="horz" wrap="square" lIns="0" tIns="58419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459"/>
              </a:spcBef>
            </a:pPr>
            <a:r>
              <a:rPr lang="ru-RU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Мероприятия 2025 г.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0DC1F-EBA4-B647-8349-1B6AEB5B8F33}"/>
              </a:ext>
            </a:extLst>
          </p:cNvPr>
          <p:cNvSpPr txBox="1"/>
          <p:nvPr/>
        </p:nvSpPr>
        <p:spPr>
          <a:xfrm>
            <a:off x="1079499" y="4417743"/>
            <a:ext cx="68622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Форум «День российского предпринимательства» (30.05.2025 г.)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b="1" spc="-5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Межмуниципальные Форумы (3 шт.)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20F5E-C95A-678A-80C2-C16B6FAE2086}"/>
              </a:ext>
            </a:extLst>
          </p:cNvPr>
          <p:cNvSpPr txBox="1"/>
          <p:nvPr/>
        </p:nvSpPr>
        <p:spPr>
          <a:xfrm>
            <a:off x="1048232" y="5371967"/>
            <a:ext cx="55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Стажировки в Сибирском федеральном округе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b="1" spc="-5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Ярмарки на событийных мероприятиях</a:t>
            </a:r>
          </a:p>
          <a:p>
            <a:pPr lvl="0"/>
            <a:endParaRPr lang="ru-RU" sz="1600" b="1" spc="-5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600" b="1" spc="-5" dirty="0">
                <a:solidFill>
                  <a:srgbClr val="242424"/>
                </a:solidFill>
                <a:latin typeface="Arial"/>
                <a:cs typeface="Arial"/>
              </a:rPr>
              <a:t>Форум «Бизнес от сердца»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4BEFC3-3F99-6FEC-E81E-177E52D8453A}"/>
              </a:ext>
            </a:extLst>
          </p:cNvPr>
          <p:cNvSpPr txBox="1"/>
          <p:nvPr/>
        </p:nvSpPr>
        <p:spPr>
          <a:xfrm>
            <a:off x="6032500" y="1963994"/>
            <a:ext cx="481731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lvl="0"/>
            <a:r>
              <a:rPr lang="ru-RU" sz="1800" b="1" dirty="0">
                <a:solidFill>
                  <a:srgbClr val="242424"/>
                </a:solidFill>
                <a:latin typeface="Arial"/>
                <a:cs typeface="Arial"/>
              </a:rPr>
              <a:t>Обучающие мероприятия в муниципалитетах Томско</a:t>
            </a:r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й области</a:t>
            </a:r>
            <a:endParaRPr lang="ru-RU" sz="1800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800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355600" lvl="0"/>
            <a:r>
              <a:rPr lang="ru-RU" sz="1800" b="1" dirty="0">
                <a:solidFill>
                  <a:srgbClr val="242424"/>
                </a:solidFill>
                <a:latin typeface="Arial"/>
                <a:cs typeface="Arial"/>
              </a:rPr>
              <a:t>Обучающие программы </a:t>
            </a:r>
          </a:p>
          <a:p>
            <a:pPr lvl="0"/>
            <a:r>
              <a:rPr lang="ru-RU" sz="1800" dirty="0">
                <a:solidFill>
                  <a:srgbClr val="242424"/>
                </a:solidFill>
                <a:latin typeface="Arial"/>
                <a:cs typeface="Arial"/>
              </a:rPr>
              <a:t>      - Школа предпринимател</a:t>
            </a:r>
            <a:r>
              <a:rPr lang="ru-RU" dirty="0">
                <a:solidFill>
                  <a:srgbClr val="242424"/>
                </a:solidFill>
                <a:latin typeface="Arial"/>
                <a:cs typeface="Arial"/>
              </a:rPr>
              <a:t>ьства</a:t>
            </a:r>
            <a:endParaRPr lang="ru-RU" sz="1800" dirty="0">
              <a:solidFill>
                <a:srgbClr val="242424"/>
              </a:solidFill>
              <a:latin typeface="Arial"/>
              <a:cs typeface="Arial"/>
            </a:endParaRPr>
          </a:p>
          <a:p>
            <a:pPr lvl="0"/>
            <a:r>
              <a:rPr lang="ru-RU" sz="1800" dirty="0">
                <a:solidFill>
                  <a:srgbClr val="242424"/>
                </a:solidFill>
                <a:latin typeface="Arial"/>
                <a:cs typeface="Arial"/>
              </a:rPr>
              <a:t>      - Азбука предпринимателя</a:t>
            </a:r>
          </a:p>
          <a:p>
            <a:pPr lvl="0"/>
            <a:r>
              <a:rPr lang="ru-RU" sz="1800" dirty="0">
                <a:solidFill>
                  <a:srgbClr val="242424"/>
                </a:solidFill>
                <a:latin typeface="Arial"/>
                <a:cs typeface="Arial"/>
              </a:rPr>
              <a:t>      - Мама-предприниматель</a:t>
            </a:r>
          </a:p>
        </p:txBody>
      </p:sp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id="{D5891F7F-7EC4-C77E-9678-4ED425525E9E}"/>
              </a:ext>
            </a:extLst>
          </p:cNvPr>
          <p:cNvCxnSpPr>
            <a:cxnSpLocks/>
          </p:cNvCxnSpPr>
          <p:nvPr/>
        </p:nvCxnSpPr>
        <p:spPr>
          <a:xfrm flipH="1">
            <a:off x="480979" y="4117875"/>
            <a:ext cx="9894921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15" name="object 9">
            <a:extLst>
              <a:ext uri="{FF2B5EF4-FFF2-40B4-BE49-F238E27FC236}">
                <a16:creationId xmlns:a16="http://schemas.microsoft.com/office/drawing/2014/main" id="{D201AFA8-74A1-FB3B-4EFD-86E47C0D367C}"/>
              </a:ext>
            </a:extLst>
          </p:cNvPr>
          <p:cNvGrpSpPr/>
          <p:nvPr/>
        </p:nvGrpSpPr>
        <p:grpSpPr>
          <a:xfrm>
            <a:off x="622300" y="2023902"/>
            <a:ext cx="259709" cy="427476"/>
            <a:chOff x="6114288" y="1844039"/>
            <a:chExt cx="1000125" cy="1901698"/>
          </a:xfrm>
        </p:grpSpPr>
        <p:sp>
          <p:nvSpPr>
            <p:cNvPr id="16" name="object 10">
              <a:extLst>
                <a:ext uri="{FF2B5EF4-FFF2-40B4-BE49-F238E27FC236}">
                  <a16:creationId xmlns:a16="http://schemas.microsoft.com/office/drawing/2014/main" id="{1AD8C2AA-541A-A976-9787-3E266A485086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17" name="object 11">
              <a:extLst>
                <a:ext uri="{FF2B5EF4-FFF2-40B4-BE49-F238E27FC236}">
                  <a16:creationId xmlns:a16="http://schemas.microsoft.com/office/drawing/2014/main" id="{BCD2F7F8-64E1-DFCB-6E6E-A7B8B4509B85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18" name="object 12">
              <a:extLst>
                <a:ext uri="{FF2B5EF4-FFF2-40B4-BE49-F238E27FC236}">
                  <a16:creationId xmlns:a16="http://schemas.microsoft.com/office/drawing/2014/main" id="{D0611D3D-0B89-22B0-78DB-B0BA7DA66F6B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19" name="object 9">
            <a:extLst>
              <a:ext uri="{FF2B5EF4-FFF2-40B4-BE49-F238E27FC236}">
                <a16:creationId xmlns:a16="http://schemas.microsoft.com/office/drawing/2014/main" id="{802791D7-4040-28C6-289F-11ED2B0F2393}"/>
              </a:ext>
            </a:extLst>
          </p:cNvPr>
          <p:cNvGrpSpPr/>
          <p:nvPr/>
        </p:nvGrpSpPr>
        <p:grpSpPr>
          <a:xfrm>
            <a:off x="6142727" y="2056137"/>
            <a:ext cx="259709" cy="427476"/>
            <a:chOff x="6114288" y="1844039"/>
            <a:chExt cx="1000125" cy="1901698"/>
          </a:xfrm>
        </p:grpSpPr>
        <p:sp>
          <p:nvSpPr>
            <p:cNvPr id="20" name="object 10">
              <a:extLst>
                <a:ext uri="{FF2B5EF4-FFF2-40B4-BE49-F238E27FC236}">
                  <a16:creationId xmlns:a16="http://schemas.microsoft.com/office/drawing/2014/main" id="{AF47DDBA-28A6-EA40-831C-90A8F7D90323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1" name="object 11">
              <a:extLst>
                <a:ext uri="{FF2B5EF4-FFF2-40B4-BE49-F238E27FC236}">
                  <a16:creationId xmlns:a16="http://schemas.microsoft.com/office/drawing/2014/main" id="{7D8B5CCE-717D-FF3C-5030-946D4777F2CB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22" name="object 12">
              <a:extLst>
                <a:ext uri="{FF2B5EF4-FFF2-40B4-BE49-F238E27FC236}">
                  <a16:creationId xmlns:a16="http://schemas.microsoft.com/office/drawing/2014/main" id="{B9044CE9-C85E-DD39-E639-03E95952508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23" name="object 9">
            <a:extLst>
              <a:ext uri="{FF2B5EF4-FFF2-40B4-BE49-F238E27FC236}">
                <a16:creationId xmlns:a16="http://schemas.microsoft.com/office/drawing/2014/main" id="{6560E74E-30B8-CC43-90BC-DFF8B92D11E0}"/>
              </a:ext>
            </a:extLst>
          </p:cNvPr>
          <p:cNvGrpSpPr/>
          <p:nvPr/>
        </p:nvGrpSpPr>
        <p:grpSpPr>
          <a:xfrm>
            <a:off x="6140847" y="2880819"/>
            <a:ext cx="259709" cy="427476"/>
            <a:chOff x="6114288" y="1844039"/>
            <a:chExt cx="1000125" cy="1901698"/>
          </a:xfrm>
        </p:grpSpPr>
        <p:sp>
          <p:nvSpPr>
            <p:cNvPr id="25" name="object 10">
              <a:extLst>
                <a:ext uri="{FF2B5EF4-FFF2-40B4-BE49-F238E27FC236}">
                  <a16:creationId xmlns:a16="http://schemas.microsoft.com/office/drawing/2014/main" id="{8ED98772-AA12-ABEC-0A2E-4659D6E504AB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A65049B5-0446-C63C-34BD-A1B39C5CC149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/>
            </a:p>
          </p:txBody>
        </p:sp>
        <p:pic>
          <p:nvPicPr>
            <p:cNvPr id="28" name="object 12">
              <a:extLst>
                <a:ext uri="{FF2B5EF4-FFF2-40B4-BE49-F238E27FC236}">
                  <a16:creationId xmlns:a16="http://schemas.microsoft.com/office/drawing/2014/main" id="{53C47219-67B6-89C9-2AD7-0B2F5597617D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29" name="object 9">
            <a:extLst>
              <a:ext uri="{FF2B5EF4-FFF2-40B4-BE49-F238E27FC236}">
                <a16:creationId xmlns:a16="http://schemas.microsoft.com/office/drawing/2014/main" id="{7BEE79CB-3B00-0FEC-A101-DACDCBDCF9A1}"/>
              </a:ext>
            </a:extLst>
          </p:cNvPr>
          <p:cNvGrpSpPr/>
          <p:nvPr/>
        </p:nvGrpSpPr>
        <p:grpSpPr>
          <a:xfrm>
            <a:off x="665829" y="4445118"/>
            <a:ext cx="259709" cy="359985"/>
            <a:chOff x="6114288" y="1844039"/>
            <a:chExt cx="1000125" cy="1901698"/>
          </a:xfrm>
        </p:grpSpPr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DA19F62D-5CDE-66AE-5A03-B6BE78D2A55E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55E4CC3C-BD43-7146-9F18-6B2FA19BD44E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33" name="object 12">
              <a:extLst>
                <a:ext uri="{FF2B5EF4-FFF2-40B4-BE49-F238E27FC236}">
                  <a16:creationId xmlns:a16="http://schemas.microsoft.com/office/drawing/2014/main" id="{0D485F34-1BE3-E363-B58F-BCDF87641439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5" name="object 9">
            <a:extLst>
              <a:ext uri="{FF2B5EF4-FFF2-40B4-BE49-F238E27FC236}">
                <a16:creationId xmlns:a16="http://schemas.microsoft.com/office/drawing/2014/main" id="{F43447B5-07F1-CEC6-7EEF-13B817DBFF45}"/>
              </a:ext>
            </a:extLst>
          </p:cNvPr>
          <p:cNvGrpSpPr/>
          <p:nvPr/>
        </p:nvGrpSpPr>
        <p:grpSpPr>
          <a:xfrm>
            <a:off x="682728" y="4899751"/>
            <a:ext cx="259709" cy="359985"/>
            <a:chOff x="6114288" y="1844039"/>
            <a:chExt cx="1000125" cy="1901698"/>
          </a:xfrm>
        </p:grpSpPr>
        <p:sp>
          <p:nvSpPr>
            <p:cNvPr id="9" name="object 10">
              <a:extLst>
                <a:ext uri="{FF2B5EF4-FFF2-40B4-BE49-F238E27FC236}">
                  <a16:creationId xmlns:a16="http://schemas.microsoft.com/office/drawing/2014/main" id="{AD71CBDA-F507-4C2F-8910-DB85ABCBA69C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43" name="object 11">
              <a:extLst>
                <a:ext uri="{FF2B5EF4-FFF2-40B4-BE49-F238E27FC236}">
                  <a16:creationId xmlns:a16="http://schemas.microsoft.com/office/drawing/2014/main" id="{D6FE7A70-152A-0976-5BFF-D2C072180D34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44" name="object 12">
              <a:extLst>
                <a:ext uri="{FF2B5EF4-FFF2-40B4-BE49-F238E27FC236}">
                  <a16:creationId xmlns:a16="http://schemas.microsoft.com/office/drawing/2014/main" id="{2D6430BE-2F26-9B6A-8722-AB5498BC896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45" name="object 9">
            <a:extLst>
              <a:ext uri="{FF2B5EF4-FFF2-40B4-BE49-F238E27FC236}">
                <a16:creationId xmlns:a16="http://schemas.microsoft.com/office/drawing/2014/main" id="{2EF9B411-C1D2-C3DD-DC08-990FF30AFAFC}"/>
              </a:ext>
            </a:extLst>
          </p:cNvPr>
          <p:cNvGrpSpPr/>
          <p:nvPr/>
        </p:nvGrpSpPr>
        <p:grpSpPr>
          <a:xfrm>
            <a:off x="682727" y="5406985"/>
            <a:ext cx="259709" cy="359985"/>
            <a:chOff x="6114288" y="1844039"/>
            <a:chExt cx="1000125" cy="1901698"/>
          </a:xfrm>
        </p:grpSpPr>
        <p:sp>
          <p:nvSpPr>
            <p:cNvPr id="46" name="object 10">
              <a:extLst>
                <a:ext uri="{FF2B5EF4-FFF2-40B4-BE49-F238E27FC236}">
                  <a16:creationId xmlns:a16="http://schemas.microsoft.com/office/drawing/2014/main" id="{BC25BD40-CF0E-D8C8-2BE3-7F2AE32160B2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47" name="object 11">
              <a:extLst>
                <a:ext uri="{FF2B5EF4-FFF2-40B4-BE49-F238E27FC236}">
                  <a16:creationId xmlns:a16="http://schemas.microsoft.com/office/drawing/2014/main" id="{654A7256-0171-BBEE-E6FC-9771EF60F876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48" name="object 12">
              <a:extLst>
                <a:ext uri="{FF2B5EF4-FFF2-40B4-BE49-F238E27FC236}">
                  <a16:creationId xmlns:a16="http://schemas.microsoft.com/office/drawing/2014/main" id="{4B9F15E3-23C4-93B2-8F9A-81F41FA537E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49" name="object 9">
            <a:extLst>
              <a:ext uri="{FF2B5EF4-FFF2-40B4-BE49-F238E27FC236}">
                <a16:creationId xmlns:a16="http://schemas.microsoft.com/office/drawing/2014/main" id="{7EEBF2DD-EEA0-C340-C60C-E1E6BAD3D009}"/>
              </a:ext>
            </a:extLst>
          </p:cNvPr>
          <p:cNvGrpSpPr/>
          <p:nvPr/>
        </p:nvGrpSpPr>
        <p:grpSpPr>
          <a:xfrm>
            <a:off x="682727" y="5861618"/>
            <a:ext cx="259709" cy="359985"/>
            <a:chOff x="6114288" y="1844039"/>
            <a:chExt cx="1000125" cy="1901698"/>
          </a:xfrm>
        </p:grpSpPr>
        <p:sp>
          <p:nvSpPr>
            <p:cNvPr id="50" name="object 10">
              <a:extLst>
                <a:ext uri="{FF2B5EF4-FFF2-40B4-BE49-F238E27FC236}">
                  <a16:creationId xmlns:a16="http://schemas.microsoft.com/office/drawing/2014/main" id="{FC0CE644-6206-FD48-27CF-5739BD5E4412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51" name="object 11">
              <a:extLst>
                <a:ext uri="{FF2B5EF4-FFF2-40B4-BE49-F238E27FC236}">
                  <a16:creationId xmlns:a16="http://schemas.microsoft.com/office/drawing/2014/main" id="{E3DF4B88-B61F-AD65-2736-4915F9F04DFA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52" name="object 12">
              <a:extLst>
                <a:ext uri="{FF2B5EF4-FFF2-40B4-BE49-F238E27FC236}">
                  <a16:creationId xmlns:a16="http://schemas.microsoft.com/office/drawing/2014/main" id="{727C796D-6372-2989-22C5-4E1F16FFD22F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53" name="object 9">
            <a:extLst>
              <a:ext uri="{FF2B5EF4-FFF2-40B4-BE49-F238E27FC236}">
                <a16:creationId xmlns:a16="http://schemas.microsoft.com/office/drawing/2014/main" id="{A35BBE19-2B31-663C-0EF9-594394215E38}"/>
              </a:ext>
            </a:extLst>
          </p:cNvPr>
          <p:cNvGrpSpPr/>
          <p:nvPr/>
        </p:nvGrpSpPr>
        <p:grpSpPr>
          <a:xfrm>
            <a:off x="701673" y="6368852"/>
            <a:ext cx="259709" cy="359985"/>
            <a:chOff x="6114288" y="1844039"/>
            <a:chExt cx="1000125" cy="1901698"/>
          </a:xfrm>
        </p:grpSpPr>
        <p:sp>
          <p:nvSpPr>
            <p:cNvPr id="54" name="object 10">
              <a:extLst>
                <a:ext uri="{FF2B5EF4-FFF2-40B4-BE49-F238E27FC236}">
                  <a16:creationId xmlns:a16="http://schemas.microsoft.com/office/drawing/2014/main" id="{98864D3D-56B5-5C7A-2AC7-7737B28021B9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55" name="object 11">
              <a:extLst>
                <a:ext uri="{FF2B5EF4-FFF2-40B4-BE49-F238E27FC236}">
                  <a16:creationId xmlns:a16="http://schemas.microsoft.com/office/drawing/2014/main" id="{BF234387-C0C7-18EA-A0E4-5887428FE16C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56" name="object 12">
              <a:extLst>
                <a:ext uri="{FF2B5EF4-FFF2-40B4-BE49-F238E27FC236}">
                  <a16:creationId xmlns:a16="http://schemas.microsoft.com/office/drawing/2014/main" id="{6B336E99-4E2D-0266-433F-DC8B6F36644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F23C150-6B48-C044-20B4-4A6D25697D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85" y="-292190"/>
            <a:ext cx="3236364" cy="182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236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3">
            <a:extLst>
              <a:ext uri="{FF2B5EF4-FFF2-40B4-BE49-F238E27FC236}">
                <a16:creationId xmlns:a16="http://schemas.microsoft.com/office/drawing/2014/main" id="{E5DD52D4-DE00-DD9C-8925-B35F1F2E62E7}"/>
              </a:ext>
            </a:extLst>
          </p:cNvPr>
          <p:cNvSpPr txBox="1"/>
          <p:nvPr/>
        </p:nvSpPr>
        <p:spPr>
          <a:xfrm>
            <a:off x="950754" y="5687202"/>
            <a:ext cx="3407410" cy="38145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endParaRPr sz="1200" dirty="0">
              <a:latin typeface="Arial"/>
              <a:cs typeface="Arial"/>
            </a:endParaRPr>
          </a:p>
          <a:p>
            <a:pPr marL="12700" marR="994410">
              <a:lnSpc>
                <a:spcPct val="106700"/>
              </a:lnSpc>
            </a:pPr>
            <a:endParaRPr lang="ru-RU" sz="1200" b="1" spc="-15" dirty="0">
              <a:solidFill>
                <a:srgbClr val="EB5238"/>
              </a:solidFill>
              <a:latin typeface="Arial"/>
              <a:cs typeface="Arial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ED5D355-0231-3B7C-9A61-15D55BD284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83" y="0"/>
            <a:ext cx="2754697" cy="1487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object 17">
            <a:extLst>
              <a:ext uri="{FF2B5EF4-FFF2-40B4-BE49-F238E27FC236}">
                <a16:creationId xmlns:a16="http://schemas.microsoft.com/office/drawing/2014/main" id="{2C4DD4A7-550B-B3E8-E4A2-3D8BFABE9941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7925AEF7-10F1-494D-F590-9EDC143156F6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53362387-E2F2-2B9B-3028-F8AA9366B62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B686025D-0C1D-55C8-1D4F-7E256DAB6612}"/>
              </a:ext>
            </a:extLst>
          </p:cNvPr>
          <p:cNvCxnSpPr>
            <a:cxnSpLocks/>
          </p:cNvCxnSpPr>
          <p:nvPr/>
        </p:nvCxnSpPr>
        <p:spPr>
          <a:xfrm>
            <a:off x="5555880" y="2055747"/>
            <a:ext cx="75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1">
            <a:extLst>
              <a:ext uri="{FF2B5EF4-FFF2-40B4-BE49-F238E27FC236}">
                <a16:creationId xmlns:a16="http://schemas.microsoft.com/office/drawing/2014/main" id="{D5094347-19FF-236D-D7BC-B3F58C99F2C6}"/>
              </a:ext>
            </a:extLst>
          </p:cNvPr>
          <p:cNvSpPr txBox="1"/>
          <p:nvPr/>
        </p:nvSpPr>
        <p:spPr>
          <a:xfrm>
            <a:off x="1284553" y="509671"/>
            <a:ext cx="699102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5" dirty="0">
                <a:solidFill>
                  <a:srgbClr val="542012"/>
                </a:solidFill>
                <a:latin typeface="Arial Black" panose="020B0A04020102020204" pitchFamily="34" charset="0"/>
                <a:cs typeface="Roboto"/>
              </a:rPr>
              <a:t>ЦЕНТР «МОЙ БИЗНЕС»</a:t>
            </a:r>
            <a:endParaRPr sz="3200" spc="5" dirty="0">
              <a:solidFill>
                <a:srgbClr val="542012"/>
              </a:solidFill>
              <a:latin typeface="Arial Black" panose="020B0A04020102020204" pitchFamily="34" charset="0"/>
              <a:cs typeface="Roboto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1CD2DA-9D37-61A3-6AB2-A9E5E0222CD9}"/>
              </a:ext>
            </a:extLst>
          </p:cNvPr>
          <p:cNvSpPr txBox="1"/>
          <p:nvPr/>
        </p:nvSpPr>
        <p:spPr>
          <a:xfrm>
            <a:off x="469900" y="1854982"/>
            <a:ext cx="3191167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Единая точка входа </a:t>
            </a:r>
          </a:p>
          <a:p>
            <a:pPr algn="ctr"/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для бизнеса</a:t>
            </a:r>
          </a:p>
          <a:p>
            <a:pPr algn="ctr"/>
            <a:endParaRPr lang="ru-RU" sz="2200" b="1" dirty="0">
              <a:solidFill>
                <a:srgbClr val="6633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Горячая линия – </a:t>
            </a:r>
            <a:endParaRPr lang="en-US" sz="2200" b="1" dirty="0">
              <a:solidFill>
                <a:srgbClr val="66330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ctr"/>
            <a:r>
              <a:rPr lang="ru-RU" sz="2200" b="1" dirty="0">
                <a:solidFill>
                  <a:srgbClr val="EC523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901-000</a:t>
            </a:r>
            <a:endParaRPr lang="ru-RU" sz="2200" b="1" dirty="0">
              <a:solidFill>
                <a:srgbClr val="EC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bject 7">
            <a:extLst>
              <a:ext uri="{FF2B5EF4-FFF2-40B4-BE49-F238E27FC236}">
                <a16:creationId xmlns:a16="http://schemas.microsoft.com/office/drawing/2014/main" id="{098AAF2B-1448-D0A2-B13C-E018B9B299DF}"/>
              </a:ext>
            </a:extLst>
          </p:cNvPr>
          <p:cNvSpPr txBox="1"/>
          <p:nvPr/>
        </p:nvSpPr>
        <p:spPr>
          <a:xfrm>
            <a:off x="421935" y="4689883"/>
            <a:ext cx="3627302" cy="202811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5"/>
              </a:spcBef>
              <a:buClr>
                <a:srgbClr val="663300"/>
              </a:buClr>
            </a:pPr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Центр </a:t>
            </a:r>
            <a:r>
              <a:rPr lang="ru-RU" spc="15" dirty="0">
                <a:latin typeface="Arial" panose="020B0604020202020204" pitchFamily="34" charset="0"/>
                <a:cs typeface="Arial" panose="020B0604020202020204" pitchFamily="34" charset="0"/>
              </a:rPr>
              <a:t>развития малого и среднего предпринимательства</a:t>
            </a:r>
          </a:p>
          <a:p>
            <a:pPr marL="12700" marR="5080">
              <a:lnSpc>
                <a:spcPct val="150000"/>
              </a:lnSpc>
              <a:spcBef>
                <a:spcPts val="15"/>
              </a:spcBef>
              <a:buClr>
                <a:srgbClr val="663300"/>
              </a:buClr>
            </a:pPr>
            <a:r>
              <a:rPr lang="ru-RU" spc="15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Центр инноваций социальной сферы</a:t>
            </a:r>
          </a:p>
          <a:p>
            <a:pPr marL="12700" marR="5080">
              <a:lnSpc>
                <a:spcPct val="150000"/>
              </a:lnSpc>
              <a:spcBef>
                <a:spcPts val="15"/>
              </a:spcBef>
              <a:buClr>
                <a:srgbClr val="663300"/>
              </a:buClr>
            </a:pPr>
            <a:r>
              <a:rPr lang="ru-RU" spc="15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Центр поддержки экспорта</a:t>
            </a:r>
            <a:r>
              <a:rPr lang="ru-RU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endParaRPr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DDE27242-7991-21FE-9365-4D3D8CF48186}"/>
              </a:ext>
            </a:extLst>
          </p:cNvPr>
          <p:cNvSpPr txBox="1"/>
          <p:nvPr/>
        </p:nvSpPr>
        <p:spPr>
          <a:xfrm>
            <a:off x="4358164" y="2245567"/>
            <a:ext cx="6022316" cy="247567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Консультационная поддержка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Услуги для развития и масштабирования бизнеса: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endParaRPr lang="ru-RU" sz="16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Наружная реклама (баннеры)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Рекламная афиша (афиша в транспорте) 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Товарный знак (регистрация)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2ГИС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Размещение на радио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Создание </a:t>
            </a:r>
            <a:r>
              <a:rPr lang="ru-RU" sz="1600" dirty="0" err="1">
                <a:solidFill>
                  <a:srgbClr val="242424"/>
                </a:solidFill>
                <a:latin typeface="Arial"/>
                <a:cs typeface="Arial"/>
              </a:rPr>
              <a:t>фотоконтента</a:t>
            </a:r>
            <a:endParaRPr lang="ru-RU" sz="16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Рекламная продукция (листовки/ визитные карточки)</a:t>
            </a:r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EAB0A337-4934-A24B-7600-FABEF35F74E6}"/>
              </a:ext>
            </a:extLst>
          </p:cNvPr>
          <p:cNvSpPr txBox="1"/>
          <p:nvPr/>
        </p:nvSpPr>
        <p:spPr>
          <a:xfrm>
            <a:off x="5766124" y="4232865"/>
            <a:ext cx="44238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br>
              <a:rPr lang="ru-RU" sz="1600" dirty="0">
                <a:solidFill>
                  <a:srgbClr val="277C7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1600" dirty="0">
              <a:solidFill>
                <a:srgbClr val="277C7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ACE5F3F7-45A0-ACC9-F4A1-77759B397E13}"/>
              </a:ext>
            </a:extLst>
          </p:cNvPr>
          <p:cNvSpPr txBox="1"/>
          <p:nvPr/>
        </p:nvSpPr>
        <p:spPr>
          <a:xfrm>
            <a:off x="9166757" y="3440530"/>
            <a:ext cx="1910819" cy="62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>
              <a:latin typeface="Arial Black"/>
              <a:cs typeface="Arial Black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851E3998-D7C5-648F-7A24-D4D204C6F2AB}"/>
              </a:ext>
            </a:extLst>
          </p:cNvPr>
          <p:cNvSpPr txBox="1"/>
          <p:nvPr/>
        </p:nvSpPr>
        <p:spPr>
          <a:xfrm>
            <a:off x="4341409" y="1728418"/>
            <a:ext cx="5677537" cy="335988"/>
          </a:xfrm>
          <a:prstGeom prst="rect">
            <a:avLst/>
          </a:prstGeom>
          <a:solidFill>
            <a:srgbClr val="EB5238"/>
          </a:solidFill>
        </p:spPr>
        <p:txBody>
          <a:bodyPr vert="horz" wrap="square" lIns="0" tIns="58419" rIns="0" bIns="0" rtlCol="0">
            <a:spAutoFit/>
          </a:bodyPr>
          <a:lstStyle/>
          <a:p>
            <a:pPr marL="170180">
              <a:lnSpc>
                <a:spcPct val="100000"/>
              </a:lnSpc>
              <a:spcBef>
                <a:spcPts val="459"/>
              </a:spcBef>
            </a:pPr>
            <a:r>
              <a:rPr lang="ru-RU" spc="-16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Услуги для развития бизнеса:</a:t>
            </a:r>
            <a:endParaRPr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0CDD20-8D42-516E-F8C1-710610263808}"/>
              </a:ext>
            </a:extLst>
          </p:cNvPr>
          <p:cNvSpPr txBox="1"/>
          <p:nvPr/>
        </p:nvSpPr>
        <p:spPr>
          <a:xfrm>
            <a:off x="4358164" y="5398900"/>
            <a:ext cx="5539902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Для социальных предпринимателей:</a:t>
            </a:r>
            <a:endParaRPr lang="en-US" b="1" dirty="0">
              <a:solidFill>
                <a:srgbClr val="242424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Наружная реклама (баннеры)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solidFill>
                  <a:srgbClr val="242424"/>
                </a:solidFill>
                <a:latin typeface="Arial"/>
                <a:cs typeface="Arial"/>
              </a:rPr>
              <a:t>Продвижение 2ГИС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07BBE5F-4349-1D58-EC68-A7CEAE2285C7}"/>
              </a:ext>
            </a:extLst>
          </p:cNvPr>
          <p:cNvGrpSpPr/>
          <p:nvPr/>
        </p:nvGrpSpPr>
        <p:grpSpPr>
          <a:xfrm>
            <a:off x="7128115" y="6542274"/>
            <a:ext cx="3207367" cy="774200"/>
            <a:chOff x="198094" y="1957276"/>
            <a:chExt cx="5044466" cy="668663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grpSpPr>
        <p:sp>
          <p:nvSpPr>
            <p:cNvPr id="4" name="Скругленный прямоугольник 3">
              <a:extLst>
                <a:ext uri="{FF2B5EF4-FFF2-40B4-BE49-F238E27FC236}">
                  <a16:creationId xmlns:a16="http://schemas.microsoft.com/office/drawing/2014/main" id="{574BF3BF-8FB0-947C-6369-4A820639D2A0}"/>
                </a:ext>
              </a:extLst>
            </p:cNvPr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>
              <a:extLst>
                <a:ext uri="{FF2B5EF4-FFF2-40B4-BE49-F238E27FC236}">
                  <a16:creationId xmlns:a16="http://schemas.microsoft.com/office/drawing/2014/main" id="{35E82D12-E161-2171-07ED-1698949C4602}"/>
                </a:ext>
              </a:extLst>
            </p:cNvPr>
            <p:cNvSpPr txBox="1"/>
            <p:nvPr/>
          </p:nvSpPr>
          <p:spPr>
            <a:xfrm>
              <a:off x="198094" y="1989917"/>
              <a:ext cx="5013961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1500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  <a:cs typeface="Arial"/>
                </a:rPr>
                <a:t>ВСЕГО УСЛУГ </a:t>
              </a:r>
              <a:r>
                <a:rPr lang="ru-RU" sz="2000" spc="-5" dirty="0">
                  <a:solidFill>
                    <a:srgbClr val="EC5238"/>
                  </a:solidFill>
                  <a:latin typeface="Arial Black"/>
                </a:rPr>
                <a:t>225 ед.</a:t>
              </a:r>
            </a:p>
          </p:txBody>
        </p:sp>
      </p:grp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04FA31B9-D478-65A2-89C0-AD28626308F8}"/>
              </a:ext>
            </a:extLst>
          </p:cNvPr>
          <p:cNvCxnSpPr>
            <a:cxnSpLocks/>
          </p:cNvCxnSpPr>
          <p:nvPr/>
        </p:nvCxnSpPr>
        <p:spPr>
          <a:xfrm>
            <a:off x="4203700" y="1599919"/>
            <a:ext cx="0" cy="526589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pSp>
        <p:nvGrpSpPr>
          <p:cNvPr id="29" name="object 9">
            <a:extLst>
              <a:ext uri="{FF2B5EF4-FFF2-40B4-BE49-F238E27FC236}">
                <a16:creationId xmlns:a16="http://schemas.microsoft.com/office/drawing/2014/main" id="{236DD3DE-1A13-6362-716D-AF655AD51EF1}"/>
              </a:ext>
            </a:extLst>
          </p:cNvPr>
          <p:cNvGrpSpPr/>
          <p:nvPr/>
        </p:nvGrpSpPr>
        <p:grpSpPr>
          <a:xfrm>
            <a:off x="181172" y="5581837"/>
            <a:ext cx="259709" cy="359985"/>
            <a:chOff x="6114288" y="1844039"/>
            <a:chExt cx="1000125" cy="1901698"/>
          </a:xfrm>
        </p:grpSpPr>
        <p:sp>
          <p:nvSpPr>
            <p:cNvPr id="31" name="object 10">
              <a:extLst>
                <a:ext uri="{FF2B5EF4-FFF2-40B4-BE49-F238E27FC236}">
                  <a16:creationId xmlns:a16="http://schemas.microsoft.com/office/drawing/2014/main" id="{470C6BB0-1272-3FA7-EA25-A28B52A9F1A6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32" name="object 11">
              <a:extLst>
                <a:ext uri="{FF2B5EF4-FFF2-40B4-BE49-F238E27FC236}">
                  <a16:creationId xmlns:a16="http://schemas.microsoft.com/office/drawing/2014/main" id="{DD231EA1-A40F-4B4E-E450-0C1356CE69F3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33" name="object 12">
              <a:extLst>
                <a:ext uri="{FF2B5EF4-FFF2-40B4-BE49-F238E27FC236}">
                  <a16:creationId xmlns:a16="http://schemas.microsoft.com/office/drawing/2014/main" id="{C154024E-0D1D-98CC-51B2-023233772075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34" name="object 9">
            <a:extLst>
              <a:ext uri="{FF2B5EF4-FFF2-40B4-BE49-F238E27FC236}">
                <a16:creationId xmlns:a16="http://schemas.microsoft.com/office/drawing/2014/main" id="{2DA9E793-5E74-28CF-FBD8-99F429D400F7}"/>
              </a:ext>
            </a:extLst>
          </p:cNvPr>
          <p:cNvGrpSpPr/>
          <p:nvPr/>
        </p:nvGrpSpPr>
        <p:grpSpPr>
          <a:xfrm>
            <a:off x="184480" y="6429978"/>
            <a:ext cx="259709" cy="359985"/>
            <a:chOff x="6114288" y="1844039"/>
            <a:chExt cx="1000125" cy="1901698"/>
          </a:xfrm>
        </p:grpSpPr>
        <p:sp>
          <p:nvSpPr>
            <p:cNvPr id="35" name="object 10">
              <a:extLst>
                <a:ext uri="{FF2B5EF4-FFF2-40B4-BE49-F238E27FC236}">
                  <a16:creationId xmlns:a16="http://schemas.microsoft.com/office/drawing/2014/main" id="{F590C015-8A3F-4A86-7D53-8435FEEE3E3C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36" name="object 11">
              <a:extLst>
                <a:ext uri="{FF2B5EF4-FFF2-40B4-BE49-F238E27FC236}">
                  <a16:creationId xmlns:a16="http://schemas.microsoft.com/office/drawing/2014/main" id="{760B5EEB-ECE7-BF51-C493-35A42BCED34D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38" name="object 12">
              <a:extLst>
                <a:ext uri="{FF2B5EF4-FFF2-40B4-BE49-F238E27FC236}">
                  <a16:creationId xmlns:a16="http://schemas.microsoft.com/office/drawing/2014/main" id="{18BEB61C-7276-6EB1-656B-08293EF4D6B0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  <p:grpSp>
        <p:nvGrpSpPr>
          <p:cNvPr id="40" name="object 9">
            <a:extLst>
              <a:ext uri="{FF2B5EF4-FFF2-40B4-BE49-F238E27FC236}">
                <a16:creationId xmlns:a16="http://schemas.microsoft.com/office/drawing/2014/main" id="{8EEEB635-7BDC-45DB-A088-A8756A93557A}"/>
              </a:ext>
            </a:extLst>
          </p:cNvPr>
          <p:cNvGrpSpPr/>
          <p:nvPr/>
        </p:nvGrpSpPr>
        <p:grpSpPr>
          <a:xfrm>
            <a:off x="162226" y="4801222"/>
            <a:ext cx="259709" cy="359985"/>
            <a:chOff x="6114288" y="1844039"/>
            <a:chExt cx="1000125" cy="1901698"/>
          </a:xfrm>
        </p:grpSpPr>
        <p:sp>
          <p:nvSpPr>
            <p:cNvPr id="41" name="object 10">
              <a:extLst>
                <a:ext uri="{FF2B5EF4-FFF2-40B4-BE49-F238E27FC236}">
                  <a16:creationId xmlns:a16="http://schemas.microsoft.com/office/drawing/2014/main" id="{8B76E565-5697-DA22-6CD3-D03FEC91B2C9}"/>
                </a:ext>
              </a:extLst>
            </p:cNvPr>
            <p:cNvSpPr/>
            <p:nvPr/>
          </p:nvSpPr>
          <p:spPr>
            <a:xfrm>
              <a:off x="6397752" y="3294887"/>
              <a:ext cx="289560" cy="450850"/>
            </a:xfrm>
            <a:custGeom>
              <a:avLst/>
              <a:gdLst/>
              <a:ahLst/>
              <a:cxnLst/>
              <a:rect l="l" t="t" r="r" b="b"/>
              <a:pathLst>
                <a:path w="289559" h="450850">
                  <a:moveTo>
                    <a:pt x="144779" y="0"/>
                  </a:moveTo>
                  <a:lnTo>
                    <a:pt x="0" y="143890"/>
                  </a:lnTo>
                  <a:lnTo>
                    <a:pt x="144779" y="450596"/>
                  </a:lnTo>
                  <a:lnTo>
                    <a:pt x="289559" y="143890"/>
                  </a:lnTo>
                  <a:lnTo>
                    <a:pt x="144779" y="0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sp>
          <p:nvSpPr>
            <p:cNvPr id="42" name="object 11">
              <a:extLst>
                <a:ext uri="{FF2B5EF4-FFF2-40B4-BE49-F238E27FC236}">
                  <a16:creationId xmlns:a16="http://schemas.microsoft.com/office/drawing/2014/main" id="{2F66B4A8-36AC-C809-5DA2-D2A60EF58BFB}"/>
                </a:ext>
              </a:extLst>
            </p:cNvPr>
            <p:cNvSpPr/>
            <p:nvPr/>
          </p:nvSpPr>
          <p:spPr>
            <a:xfrm>
              <a:off x="6114288" y="1844039"/>
              <a:ext cx="1000125" cy="1461770"/>
            </a:xfrm>
            <a:custGeom>
              <a:avLst/>
              <a:gdLst/>
              <a:ahLst/>
              <a:cxnLst/>
              <a:rect l="l" t="t" r="r" b="b"/>
              <a:pathLst>
                <a:path w="1000125" h="1461770">
                  <a:moveTo>
                    <a:pt x="854710" y="721106"/>
                  </a:moveTo>
                  <a:lnTo>
                    <a:pt x="850138" y="658495"/>
                  </a:lnTo>
                  <a:lnTo>
                    <a:pt x="837565" y="598932"/>
                  </a:lnTo>
                  <a:lnTo>
                    <a:pt x="817753" y="542544"/>
                  </a:lnTo>
                  <a:lnTo>
                    <a:pt x="792099" y="489458"/>
                  </a:lnTo>
                  <a:lnTo>
                    <a:pt x="761492" y="439801"/>
                  </a:lnTo>
                  <a:lnTo>
                    <a:pt x="727329" y="393573"/>
                  </a:lnTo>
                  <a:lnTo>
                    <a:pt x="718312" y="383159"/>
                  </a:lnTo>
                  <a:lnTo>
                    <a:pt x="690499" y="350901"/>
                  </a:lnTo>
                  <a:lnTo>
                    <a:pt x="652145" y="312039"/>
                  </a:lnTo>
                  <a:lnTo>
                    <a:pt x="646557" y="306959"/>
                  </a:lnTo>
                  <a:lnTo>
                    <a:pt x="646557" y="717296"/>
                  </a:lnTo>
                  <a:lnTo>
                    <a:pt x="642874" y="778764"/>
                  </a:lnTo>
                  <a:lnTo>
                    <a:pt x="633095" y="844296"/>
                  </a:lnTo>
                  <a:lnTo>
                    <a:pt x="619125" y="910463"/>
                  </a:lnTo>
                  <a:lnTo>
                    <a:pt x="602869" y="973582"/>
                  </a:lnTo>
                  <a:lnTo>
                    <a:pt x="586359" y="1030224"/>
                  </a:lnTo>
                  <a:lnTo>
                    <a:pt x="571373" y="1077087"/>
                  </a:lnTo>
                  <a:lnTo>
                    <a:pt x="553720" y="1127252"/>
                  </a:lnTo>
                  <a:lnTo>
                    <a:pt x="427355" y="994410"/>
                  </a:lnTo>
                  <a:lnTo>
                    <a:pt x="297307" y="1127252"/>
                  </a:lnTo>
                  <a:lnTo>
                    <a:pt x="292354" y="1110615"/>
                  </a:lnTo>
                  <a:lnTo>
                    <a:pt x="267462" y="1030224"/>
                  </a:lnTo>
                  <a:lnTo>
                    <a:pt x="251333" y="973582"/>
                  </a:lnTo>
                  <a:lnTo>
                    <a:pt x="235331" y="910463"/>
                  </a:lnTo>
                  <a:lnTo>
                    <a:pt x="221488" y="844296"/>
                  </a:lnTo>
                  <a:lnTo>
                    <a:pt x="211709" y="778764"/>
                  </a:lnTo>
                  <a:lnTo>
                    <a:pt x="208153" y="717296"/>
                  </a:lnTo>
                  <a:lnTo>
                    <a:pt x="215138" y="651129"/>
                  </a:lnTo>
                  <a:lnTo>
                    <a:pt x="234061" y="591820"/>
                  </a:lnTo>
                  <a:lnTo>
                    <a:pt x="261620" y="539623"/>
                  </a:lnTo>
                  <a:lnTo>
                    <a:pt x="294640" y="494538"/>
                  </a:lnTo>
                  <a:lnTo>
                    <a:pt x="329819" y="456946"/>
                  </a:lnTo>
                  <a:lnTo>
                    <a:pt x="363855" y="426847"/>
                  </a:lnTo>
                  <a:lnTo>
                    <a:pt x="415925" y="389763"/>
                  </a:lnTo>
                  <a:lnTo>
                    <a:pt x="427355" y="383159"/>
                  </a:lnTo>
                  <a:lnTo>
                    <a:pt x="438785" y="389763"/>
                  </a:lnTo>
                  <a:lnTo>
                    <a:pt x="524891" y="456946"/>
                  </a:lnTo>
                  <a:lnTo>
                    <a:pt x="560070" y="494538"/>
                  </a:lnTo>
                  <a:lnTo>
                    <a:pt x="593090" y="539623"/>
                  </a:lnTo>
                  <a:lnTo>
                    <a:pt x="620649" y="591820"/>
                  </a:lnTo>
                  <a:lnTo>
                    <a:pt x="639572" y="651129"/>
                  </a:lnTo>
                  <a:lnTo>
                    <a:pt x="646557" y="717296"/>
                  </a:lnTo>
                  <a:lnTo>
                    <a:pt x="646557" y="306959"/>
                  </a:lnTo>
                  <a:lnTo>
                    <a:pt x="613537" y="276860"/>
                  </a:lnTo>
                  <a:lnTo>
                    <a:pt x="575564" y="245745"/>
                  </a:lnTo>
                  <a:lnTo>
                    <a:pt x="539610" y="218694"/>
                  </a:lnTo>
                  <a:lnTo>
                    <a:pt x="506603" y="195707"/>
                  </a:lnTo>
                  <a:lnTo>
                    <a:pt x="454279" y="162814"/>
                  </a:lnTo>
                  <a:lnTo>
                    <a:pt x="427355" y="147828"/>
                  </a:lnTo>
                  <a:lnTo>
                    <a:pt x="376809" y="177038"/>
                  </a:lnTo>
                  <a:lnTo>
                    <a:pt x="315087" y="218694"/>
                  </a:lnTo>
                  <a:lnTo>
                    <a:pt x="279019" y="245745"/>
                  </a:lnTo>
                  <a:lnTo>
                    <a:pt x="241173" y="276860"/>
                  </a:lnTo>
                  <a:lnTo>
                    <a:pt x="202565" y="312039"/>
                  </a:lnTo>
                  <a:lnTo>
                    <a:pt x="164211" y="350901"/>
                  </a:lnTo>
                  <a:lnTo>
                    <a:pt x="127381" y="393573"/>
                  </a:lnTo>
                  <a:lnTo>
                    <a:pt x="93091" y="439801"/>
                  </a:lnTo>
                  <a:lnTo>
                    <a:pt x="62611" y="489458"/>
                  </a:lnTo>
                  <a:lnTo>
                    <a:pt x="36830" y="542544"/>
                  </a:lnTo>
                  <a:lnTo>
                    <a:pt x="17145" y="598932"/>
                  </a:lnTo>
                  <a:lnTo>
                    <a:pt x="4445" y="658495"/>
                  </a:lnTo>
                  <a:lnTo>
                    <a:pt x="0" y="721106"/>
                  </a:lnTo>
                  <a:lnTo>
                    <a:pt x="36576" y="960120"/>
                  </a:lnTo>
                  <a:lnTo>
                    <a:pt x="117094" y="1200912"/>
                  </a:lnTo>
                  <a:lnTo>
                    <a:pt x="197485" y="1386840"/>
                  </a:lnTo>
                  <a:lnTo>
                    <a:pt x="234061" y="1461389"/>
                  </a:lnTo>
                  <a:lnTo>
                    <a:pt x="427355" y="1260221"/>
                  </a:lnTo>
                  <a:lnTo>
                    <a:pt x="620522" y="1461389"/>
                  </a:lnTo>
                  <a:lnTo>
                    <a:pt x="657098" y="1386840"/>
                  </a:lnTo>
                  <a:lnTo>
                    <a:pt x="711962" y="1260221"/>
                  </a:lnTo>
                  <a:lnTo>
                    <a:pt x="737616" y="1200912"/>
                  </a:lnTo>
                  <a:lnTo>
                    <a:pt x="762127" y="1127252"/>
                  </a:lnTo>
                  <a:lnTo>
                    <a:pt x="818134" y="960120"/>
                  </a:lnTo>
                  <a:lnTo>
                    <a:pt x="854710" y="721106"/>
                  </a:lnTo>
                  <a:close/>
                </a:path>
                <a:path w="1000125" h="1461770">
                  <a:moveTo>
                    <a:pt x="999744" y="148336"/>
                  </a:moveTo>
                  <a:lnTo>
                    <a:pt x="854964" y="0"/>
                  </a:lnTo>
                  <a:lnTo>
                    <a:pt x="710184" y="148336"/>
                  </a:lnTo>
                  <a:lnTo>
                    <a:pt x="854964" y="296672"/>
                  </a:lnTo>
                  <a:lnTo>
                    <a:pt x="999744" y="148336"/>
                  </a:lnTo>
                  <a:close/>
                </a:path>
              </a:pathLst>
            </a:custGeom>
            <a:solidFill>
              <a:srgbClr val="C59268"/>
            </a:solidFill>
          </p:spPr>
          <p:txBody>
            <a:bodyPr wrap="square" lIns="0" tIns="0" rIns="0" bIns="0" rtlCol="0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sz="1000"/>
            </a:p>
          </p:txBody>
        </p:sp>
        <p:pic>
          <p:nvPicPr>
            <p:cNvPr id="43" name="object 12">
              <a:extLst>
                <a:ext uri="{FF2B5EF4-FFF2-40B4-BE49-F238E27FC236}">
                  <a16:creationId xmlns:a16="http://schemas.microsoft.com/office/drawing/2014/main" id="{71A351C6-5487-B421-08B3-E63AE09556A8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44996" y="2452115"/>
              <a:ext cx="196596" cy="20421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10612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CF269-E5FA-E52D-EB1F-690789F704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37FF56E-8382-6851-C58B-04E5E47AD8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783" y="0"/>
            <a:ext cx="2754697" cy="14873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object 17">
            <a:extLst>
              <a:ext uri="{FF2B5EF4-FFF2-40B4-BE49-F238E27FC236}">
                <a16:creationId xmlns:a16="http://schemas.microsoft.com/office/drawing/2014/main" id="{4A96C929-CB9D-5505-4F4A-35958592004C}"/>
              </a:ext>
            </a:extLst>
          </p:cNvPr>
          <p:cNvGrpSpPr/>
          <p:nvPr/>
        </p:nvGrpSpPr>
        <p:grpSpPr>
          <a:xfrm>
            <a:off x="8234680" y="5281930"/>
            <a:ext cx="2458720" cy="2287270"/>
            <a:chOff x="8234171" y="5271515"/>
            <a:chExt cx="2458720" cy="2287270"/>
          </a:xfrm>
        </p:grpSpPr>
        <p:sp>
          <p:nvSpPr>
            <p:cNvPr id="8" name="object 18">
              <a:extLst>
                <a:ext uri="{FF2B5EF4-FFF2-40B4-BE49-F238E27FC236}">
                  <a16:creationId xmlns:a16="http://schemas.microsoft.com/office/drawing/2014/main" id="{2B6A8695-0FAD-48A2-D979-C27418297361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9">
              <a:extLst>
                <a:ext uri="{FF2B5EF4-FFF2-40B4-BE49-F238E27FC236}">
                  <a16:creationId xmlns:a16="http://schemas.microsoft.com/office/drawing/2014/main" id="{341AF52C-6BE6-483C-32BF-34394BABC57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6C9BBA0-8E89-81E4-A651-FB80416B53C5}"/>
              </a:ext>
            </a:extLst>
          </p:cNvPr>
          <p:cNvCxnSpPr>
            <a:cxnSpLocks/>
          </p:cNvCxnSpPr>
          <p:nvPr/>
        </p:nvCxnSpPr>
        <p:spPr>
          <a:xfrm>
            <a:off x="5555880" y="2055747"/>
            <a:ext cx="7578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bject 11">
            <a:extLst>
              <a:ext uri="{FF2B5EF4-FFF2-40B4-BE49-F238E27FC236}">
                <a16:creationId xmlns:a16="http://schemas.microsoft.com/office/drawing/2014/main" id="{A0601DB5-91C8-BAC2-D4A2-78B6070C9F78}"/>
              </a:ext>
            </a:extLst>
          </p:cNvPr>
          <p:cNvSpPr txBox="1"/>
          <p:nvPr/>
        </p:nvSpPr>
        <p:spPr>
          <a:xfrm>
            <a:off x="1284553" y="509671"/>
            <a:ext cx="699102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lang="ru-RU" sz="3200" spc="5" dirty="0">
                <a:solidFill>
                  <a:srgbClr val="542012"/>
                </a:solidFill>
                <a:latin typeface="Arial Black" panose="020B0A04020102020204" pitchFamily="34" charset="0"/>
                <a:cs typeface="Roboto"/>
              </a:rPr>
              <a:t>ЦЕНТР «МОЙ БИЗНЕС»</a:t>
            </a:r>
            <a:endParaRPr sz="3200" spc="5" dirty="0">
              <a:solidFill>
                <a:srgbClr val="542012"/>
              </a:solidFill>
              <a:latin typeface="Arial Black" panose="020B0A04020102020204" pitchFamily="34" charset="0"/>
              <a:cs typeface="Roboto"/>
            </a:endParaRPr>
          </a:p>
        </p:txBody>
      </p:sp>
      <p:sp>
        <p:nvSpPr>
          <p:cNvPr id="24" name="object 32">
            <a:extLst>
              <a:ext uri="{FF2B5EF4-FFF2-40B4-BE49-F238E27FC236}">
                <a16:creationId xmlns:a16="http://schemas.microsoft.com/office/drawing/2014/main" id="{3FFCE2B7-EED9-83B2-454E-0EF4AC8A57A9}"/>
              </a:ext>
            </a:extLst>
          </p:cNvPr>
          <p:cNvSpPr txBox="1"/>
          <p:nvPr/>
        </p:nvSpPr>
        <p:spPr>
          <a:xfrm>
            <a:off x="4348466" y="2181809"/>
            <a:ext cx="6022316" cy="149079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Консультационная поддержка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Семинары и вебинары по ВЭД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Бизнес-миссии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Участие в выставках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Продвижение на маркетплейсах</a:t>
            </a:r>
          </a:p>
          <a:p>
            <a:endParaRPr lang="ru-RU" sz="16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sp>
        <p:nvSpPr>
          <p:cNvPr id="26" name="object 42">
            <a:extLst>
              <a:ext uri="{FF2B5EF4-FFF2-40B4-BE49-F238E27FC236}">
                <a16:creationId xmlns:a16="http://schemas.microsoft.com/office/drawing/2014/main" id="{3261C0AB-2545-5F14-6CA3-7D243F8FAA03}"/>
              </a:ext>
            </a:extLst>
          </p:cNvPr>
          <p:cNvSpPr txBox="1"/>
          <p:nvPr/>
        </p:nvSpPr>
        <p:spPr>
          <a:xfrm>
            <a:off x="5766124" y="4232865"/>
            <a:ext cx="4423861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/>
            <a:br>
              <a:rPr lang="ru-RU" sz="1600" dirty="0">
                <a:solidFill>
                  <a:srgbClr val="277C75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sz="1600" dirty="0">
              <a:solidFill>
                <a:srgbClr val="277C75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0" name="object 21">
            <a:extLst>
              <a:ext uri="{FF2B5EF4-FFF2-40B4-BE49-F238E27FC236}">
                <a16:creationId xmlns:a16="http://schemas.microsoft.com/office/drawing/2014/main" id="{DAA7D71B-A5F8-48D9-3318-0684D1858CC5}"/>
              </a:ext>
            </a:extLst>
          </p:cNvPr>
          <p:cNvSpPr txBox="1"/>
          <p:nvPr/>
        </p:nvSpPr>
        <p:spPr>
          <a:xfrm>
            <a:off x="9166757" y="3440530"/>
            <a:ext cx="1910819" cy="625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endParaRPr sz="6000" dirty="0">
              <a:latin typeface="Arial Black"/>
              <a:cs typeface="Arial Black"/>
            </a:endParaRPr>
          </a:p>
        </p:txBody>
      </p:sp>
      <p:sp>
        <p:nvSpPr>
          <p:cNvPr id="37" name="object 22">
            <a:extLst>
              <a:ext uri="{FF2B5EF4-FFF2-40B4-BE49-F238E27FC236}">
                <a16:creationId xmlns:a16="http://schemas.microsoft.com/office/drawing/2014/main" id="{BC259526-8BF8-CBF0-979E-442B934AC99F}"/>
              </a:ext>
            </a:extLst>
          </p:cNvPr>
          <p:cNvSpPr txBox="1"/>
          <p:nvPr/>
        </p:nvSpPr>
        <p:spPr>
          <a:xfrm>
            <a:off x="4348466" y="1611731"/>
            <a:ext cx="5677537" cy="335988"/>
          </a:xfrm>
          <a:prstGeom prst="rect">
            <a:avLst/>
          </a:prstGeom>
          <a:solidFill>
            <a:srgbClr val="EB5238"/>
          </a:solidFill>
        </p:spPr>
        <p:txBody>
          <a:bodyPr vert="horz" wrap="square" lIns="0" tIns="58419" rIns="0" bIns="0" rtlCol="0">
            <a:spAutoFit/>
          </a:bodyPr>
          <a:lstStyle/>
          <a:p>
            <a:pPr marL="170180">
              <a:spcBef>
                <a:spcPts val="459"/>
              </a:spcBef>
            </a:pPr>
            <a:r>
              <a:rPr lang="ru-RU" sz="1800" b="1" dirty="0">
                <a:solidFill>
                  <a:schemeClr val="bg1"/>
                </a:solidFill>
                <a:latin typeface="Arial"/>
                <a:cs typeface="Arial"/>
              </a:rPr>
              <a:t>Услуги ЦПЭ для растущего бизнеса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2F5D60C-C99E-8075-3645-1292FC60ED1F}"/>
              </a:ext>
            </a:extLst>
          </p:cNvPr>
          <p:cNvSpPr txBox="1"/>
          <p:nvPr/>
        </p:nvSpPr>
        <p:spPr>
          <a:xfrm>
            <a:off x="4315357" y="3774884"/>
            <a:ext cx="599084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42424"/>
                </a:solidFill>
                <a:latin typeface="Arial"/>
                <a:cs typeface="Arial"/>
              </a:rPr>
              <a:t>Сервисы Российского экспортного центра:</a:t>
            </a:r>
            <a:endParaRPr lang="en-US" b="1" dirty="0">
              <a:solidFill>
                <a:srgbClr val="242424"/>
              </a:solidFill>
              <a:latin typeface="Arial"/>
              <a:cs typeface="Arial"/>
            </a:endParaRPr>
          </a:p>
          <a:p>
            <a:endParaRPr lang="ru-RU" b="1" dirty="0">
              <a:solidFill>
                <a:srgbClr val="242424"/>
              </a:solidFill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База знаний для </a:t>
            </a:r>
            <a:r>
              <a:rPr lang="ru-RU" sz="1600" dirty="0" err="1">
                <a:latin typeface="Arial"/>
                <a:cs typeface="Arial"/>
              </a:rPr>
              <a:t>экспорто</a:t>
            </a:r>
            <a:r>
              <a:rPr lang="ru-RU" sz="1600" dirty="0">
                <a:latin typeface="Arial"/>
                <a:cs typeface="Arial"/>
              </a:rPr>
              <a:t>-ориентированного бизнеса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Учебные пособия по основам экспортной деятельности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Льготные кредиты для экспортеров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Страхование экспортных поставок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Поиск партнеров и сопровождение онлайн-переговоров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Размещение в </a:t>
            </a:r>
            <a:r>
              <a:rPr lang="ru-RU" sz="1400" dirty="0">
                <a:latin typeface="Arial"/>
                <a:cs typeface="Arial"/>
              </a:rPr>
              <a:t>национальных</a:t>
            </a:r>
            <a:r>
              <a:rPr lang="ru-RU" sz="1600" dirty="0">
                <a:latin typeface="Arial"/>
                <a:cs typeface="Arial"/>
              </a:rPr>
              <a:t> павильонах</a:t>
            </a:r>
            <a:r>
              <a:rPr lang="en-US" sz="1600" dirty="0">
                <a:latin typeface="Arial"/>
                <a:cs typeface="Arial"/>
              </a:rPr>
              <a:t> MADE in RUSSIA</a:t>
            </a:r>
            <a:endParaRPr lang="ru-RU" sz="1600" dirty="0">
              <a:latin typeface="Arial"/>
              <a:cs typeface="Arial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Программа «Сделано в России»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Бизнес-миссии в зарубежные страны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dirty="0">
                <a:latin typeface="Arial"/>
                <a:cs typeface="Arial"/>
              </a:rPr>
              <a:t>Коллективные экспозиции на зарубежных выставках</a:t>
            </a:r>
            <a:endParaRPr lang="en-US" sz="1600" dirty="0">
              <a:latin typeface="Arial"/>
              <a:cs typeface="Arial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AE1AE39B-8CC6-C286-6209-60D80B29957A}"/>
              </a:ext>
            </a:extLst>
          </p:cNvPr>
          <p:cNvCxnSpPr>
            <a:cxnSpLocks/>
          </p:cNvCxnSpPr>
          <p:nvPr/>
        </p:nvCxnSpPr>
        <p:spPr>
          <a:xfrm>
            <a:off x="4203700" y="1599919"/>
            <a:ext cx="0" cy="5385081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F31D493-336A-D48A-7DBB-53B0E1F49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80" y="1478910"/>
            <a:ext cx="2961893" cy="734821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674C7754-DBD6-D466-C458-D2C17C6C59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432" y="2465116"/>
            <a:ext cx="1472119" cy="1472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45B704D-63B7-469A-C832-5EF0DCDA8D38}"/>
              </a:ext>
            </a:extLst>
          </p:cNvPr>
          <p:cNvSpPr txBox="1"/>
          <p:nvPr/>
        </p:nvSpPr>
        <p:spPr>
          <a:xfrm>
            <a:off x="387202" y="3909699"/>
            <a:ext cx="3543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ТГ</a:t>
            </a:r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-канал</a:t>
            </a:r>
          </a:p>
          <a:p>
            <a:pPr algn="ctr"/>
            <a:r>
              <a:rPr lang="ru-RU" sz="1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«Экспорт Томской области»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A694701-356A-468C-C5BE-F763536EA8F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4901791"/>
            <a:ext cx="1513053" cy="151305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78FC656-5CAB-31CA-7EAF-C969931A5DC8}"/>
              </a:ext>
            </a:extLst>
          </p:cNvPr>
          <p:cNvSpPr txBox="1"/>
          <p:nvPr/>
        </p:nvSpPr>
        <p:spPr>
          <a:xfrm>
            <a:off x="958390" y="6524580"/>
            <a:ext cx="24493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lang="en-US" sz="1800" b="1" dirty="0">
                <a:latin typeface="Arial"/>
                <a:cs typeface="Arial"/>
                <a:hlinkClick r:id="rId7"/>
              </a:rPr>
              <a:t>https://ved.tomsk.ru/</a:t>
            </a:r>
            <a:r>
              <a:rPr lang="en-US" sz="1800" b="1" dirty="0">
                <a:latin typeface="Arial"/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2463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92408" y="1980610"/>
            <a:ext cx="8881095" cy="835266"/>
            <a:chOff x="0" y="2648690"/>
            <a:chExt cx="7162800" cy="1443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Группа 2"/>
          <p:cNvGrpSpPr/>
          <p:nvPr/>
        </p:nvGrpSpPr>
        <p:grpSpPr>
          <a:xfrm>
            <a:off x="-310829" y="1197875"/>
            <a:ext cx="7086600" cy="835266"/>
            <a:chOff x="-613506" y="1957276"/>
            <a:chExt cx="6036091" cy="668663"/>
          </a:xfrm>
        </p:grpSpPr>
        <p:sp>
          <p:nvSpPr>
            <p:cNvPr id="4" name="Скругленный прямоугольник 3"/>
            <p:cNvSpPr/>
            <p:nvPr/>
          </p:nvSpPr>
          <p:spPr>
            <a:xfrm>
              <a:off x="228600" y="1957276"/>
              <a:ext cx="5013960" cy="668663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Скругленный прямоугольник 6"/>
            <p:cNvSpPr txBox="1"/>
            <p:nvPr/>
          </p:nvSpPr>
          <p:spPr>
            <a:xfrm>
              <a:off x="-613506" y="2004571"/>
              <a:ext cx="6036091" cy="60338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9516" tIns="0" rIns="189516" bIns="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>
                  <a:solidFill>
                    <a:schemeClr val="accent2">
                      <a:lumMod val="50000"/>
                    </a:schemeClr>
                  </a:solidFill>
                  <a:latin typeface="Arial Black" panose="020B0A04020102020204" pitchFamily="34" charset="0"/>
                  <a:cs typeface="Arial"/>
                </a:rPr>
                <a:t>ЕСЛИ НУЖНЫ ДЕНЬГИ:</a:t>
              </a: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4452C63-7C8E-6C44-1854-92F51FA7E7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828" y="150869"/>
            <a:ext cx="2590854" cy="139888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-499818" y="2120916"/>
            <a:ext cx="11176735" cy="1225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663300"/>
                </a:solidFill>
                <a:cs typeface="Arial"/>
              </a:rPr>
              <a:t>Программы микрофинансирования, направленные на различные цели бизнеса </a:t>
            </a:r>
            <a:r>
              <a:rPr lang="ru-RU" sz="1600" spc="-5" dirty="0">
                <a:solidFill>
                  <a:srgbClr val="663300"/>
                </a:solidFill>
                <a:cs typeface="Arial"/>
              </a:rPr>
              <a:t>(льготное кредитование) </a:t>
            </a:r>
            <a:r>
              <a:rPr lang="ru-RU" spc="-5" dirty="0">
                <a:solidFill>
                  <a:srgbClr val="663300"/>
                </a:solidFill>
                <a:cs typeface="Arial"/>
              </a:rPr>
              <a:t>от 10,5% до 15,75 % годовых</a:t>
            </a:r>
          </a:p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endParaRPr lang="ru-RU" b="1" cap="all" dirty="0"/>
          </a:p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b="1" cap="all" dirty="0"/>
          </a:p>
        </p:txBody>
      </p:sp>
      <p:grpSp>
        <p:nvGrpSpPr>
          <p:cNvPr id="21" name="Группа 20"/>
          <p:cNvGrpSpPr/>
          <p:nvPr/>
        </p:nvGrpSpPr>
        <p:grpSpPr>
          <a:xfrm>
            <a:off x="592408" y="3264992"/>
            <a:ext cx="8716692" cy="765358"/>
            <a:chOff x="0" y="2648690"/>
            <a:chExt cx="7162800" cy="1443438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TextBox 22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78513" y="4030350"/>
            <a:ext cx="5486400" cy="50165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555913" tIns="1353820" rIns="555913" bIns="462280" numCol="1" spcCol="1270" anchor="t" anchorCtr="0">
            <a:noAutofit/>
          </a:bodyPr>
          <a:lstStyle/>
          <a:p>
            <a:pPr marL="0" lvl="1" algn="l" defTabSz="28892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ru-RU" sz="6500" kern="12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-471797" y="3327958"/>
            <a:ext cx="12143097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pc="-5" dirty="0">
                <a:solidFill>
                  <a:srgbClr val="542012"/>
                </a:solidFill>
                <a:cs typeface="Arial"/>
              </a:rPr>
              <a:t>Предоставление поручительств бизнесу Томской области </a:t>
            </a:r>
            <a:r>
              <a:rPr lang="ru-RU" sz="1600" spc="-5" dirty="0">
                <a:solidFill>
                  <a:srgbClr val="542012"/>
                </a:solidFill>
                <a:cs typeface="Arial"/>
              </a:rPr>
              <a:t>(70% гарантийное покрытие) </a:t>
            </a:r>
            <a:r>
              <a:rPr lang="en-US" sz="1600" spc="-5" dirty="0">
                <a:solidFill>
                  <a:srgbClr val="542012"/>
                </a:solidFill>
                <a:cs typeface="Arial"/>
              </a:rPr>
              <a:t>[</a:t>
            </a:r>
            <a:r>
              <a:rPr lang="ru-RU" sz="1600" spc="-5" dirty="0">
                <a:solidFill>
                  <a:srgbClr val="542012"/>
                </a:solidFill>
                <a:cs typeface="Arial"/>
              </a:rPr>
              <a:t>Гарантийный фонд Томской области</a:t>
            </a:r>
            <a:r>
              <a:rPr lang="en-US" sz="1600" spc="-5" dirty="0">
                <a:solidFill>
                  <a:srgbClr val="542012"/>
                </a:solidFill>
                <a:cs typeface="Arial"/>
              </a:rPr>
              <a:t>]</a:t>
            </a:r>
            <a:endParaRPr lang="ru-RU" sz="1600" spc="-5" dirty="0">
              <a:solidFill>
                <a:srgbClr val="542012"/>
              </a:solidFill>
              <a:cs typeface="Arial"/>
            </a:endParaRPr>
          </a:p>
        </p:txBody>
      </p:sp>
      <p:grpSp>
        <p:nvGrpSpPr>
          <p:cNvPr id="40" name="Группа 39"/>
          <p:cNvGrpSpPr/>
          <p:nvPr/>
        </p:nvGrpSpPr>
        <p:grpSpPr>
          <a:xfrm>
            <a:off x="592408" y="4425160"/>
            <a:ext cx="7814295" cy="761557"/>
            <a:chOff x="0" y="2648690"/>
            <a:chExt cx="7162800" cy="1443438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TextBox 41"/>
            <p:cNvSpPr txBox="1"/>
            <p:nvPr/>
          </p:nvSpPr>
          <p:spPr>
            <a:xfrm>
              <a:off x="0" y="2648690"/>
              <a:ext cx="7162800" cy="97202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578513" y="5581527"/>
            <a:ext cx="7280895" cy="673343"/>
            <a:chOff x="0" y="2648690"/>
            <a:chExt cx="7162800" cy="1443438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TextBox 44"/>
            <p:cNvSpPr txBox="1"/>
            <p:nvPr/>
          </p:nvSpPr>
          <p:spPr>
            <a:xfrm>
              <a:off x="0" y="2648690"/>
              <a:ext cx="7162800" cy="14434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55913" tIns="1353820" rIns="555913" bIns="462280" numCol="1" spcCol="1270" anchor="t" anchorCtr="0">
              <a:noAutofit/>
            </a:bodyPr>
            <a:lstStyle/>
            <a:p>
              <a:pPr marL="0" lvl="1" algn="l" defTabSz="28892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ru-RU" sz="65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-444322" y="4568848"/>
            <a:ext cx="10822155" cy="6591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Социальный контракт (до 350 тыс. руб.) </a:t>
            </a:r>
          </a:p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     </a:t>
            </a:r>
            <a:r>
              <a:rPr lang="en-US" sz="1600" dirty="0">
                <a:solidFill>
                  <a:srgbClr val="663300"/>
                </a:solidFill>
                <a:cs typeface="Arial"/>
              </a:rPr>
              <a:t>[</a:t>
            </a:r>
            <a:r>
              <a:rPr lang="ru-RU" sz="1600" dirty="0">
                <a:solidFill>
                  <a:srgbClr val="663300"/>
                </a:solidFill>
                <a:cs typeface="Arial"/>
              </a:rPr>
              <a:t>Центр социальной поддержки населения</a:t>
            </a:r>
            <a:r>
              <a:rPr lang="en-US" sz="1600" dirty="0">
                <a:solidFill>
                  <a:srgbClr val="663300"/>
                </a:solidFill>
                <a:cs typeface="Arial"/>
              </a:rPr>
              <a:t>]</a:t>
            </a:r>
            <a:endParaRPr lang="ru-RU" sz="1600" dirty="0">
              <a:solidFill>
                <a:srgbClr val="663300"/>
              </a:solidFill>
              <a:cs typeface="Arial"/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-444322" y="5581527"/>
            <a:ext cx="937435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470660" marR="2279015" indent="-25146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dirty="0">
                <a:solidFill>
                  <a:srgbClr val="663300"/>
                </a:solidFill>
                <a:cs typeface="Arial"/>
              </a:rPr>
              <a:t>Программа для стартующего бизнеса </a:t>
            </a:r>
            <a:r>
              <a:rPr lang="ru-RU" sz="1600" dirty="0">
                <a:solidFill>
                  <a:srgbClr val="663300"/>
                </a:solidFill>
                <a:cs typeface="Arial"/>
              </a:rPr>
              <a:t> (до 700 тыс. руб.) Действующий бизнес до 2-х лет</a:t>
            </a:r>
          </a:p>
        </p:txBody>
      </p:sp>
      <p:grpSp>
        <p:nvGrpSpPr>
          <p:cNvPr id="8" name="object 17">
            <a:extLst>
              <a:ext uri="{FF2B5EF4-FFF2-40B4-BE49-F238E27FC236}">
                <a16:creationId xmlns:a16="http://schemas.microsoft.com/office/drawing/2014/main" id="{B049E7FF-3717-DE18-E41D-698EA497CA8B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1" name="object 18">
              <a:extLst>
                <a:ext uri="{FF2B5EF4-FFF2-40B4-BE49-F238E27FC236}">
                  <a16:creationId xmlns:a16="http://schemas.microsoft.com/office/drawing/2014/main" id="{27A279A9-78D9-0922-8354-18AB77904346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9">
              <a:extLst>
                <a:ext uri="{FF2B5EF4-FFF2-40B4-BE49-F238E27FC236}">
                  <a16:creationId xmlns:a16="http://schemas.microsoft.com/office/drawing/2014/main" id="{864153EC-255D-61C4-4F0A-8B5FD962B96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89478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BE4D76-D154-E4F1-36FD-551BB3400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55" y="2699888"/>
            <a:ext cx="6574904" cy="3220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E47A1A-D087-C044-C904-C1D832078F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308" y="150301"/>
            <a:ext cx="2431092" cy="131262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B1A9F4D-9B37-3B8E-41D4-89BF16DB703D}"/>
              </a:ext>
            </a:extLst>
          </p:cNvPr>
          <p:cNvSpPr txBox="1"/>
          <p:nvPr/>
        </p:nvSpPr>
        <p:spPr>
          <a:xfrm>
            <a:off x="447078" y="660400"/>
            <a:ext cx="781523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542012"/>
                </a:solidFill>
                <a:latin typeface="Arial Black" panose="020B0A04020102020204" pitchFamily="34" charset="0"/>
              </a:rPr>
              <a:t>Цифровая платформа МСП.РФ</a:t>
            </a:r>
          </a:p>
        </p:txBody>
      </p:sp>
      <p:grpSp>
        <p:nvGrpSpPr>
          <p:cNvPr id="19" name="object 17">
            <a:extLst>
              <a:ext uri="{FF2B5EF4-FFF2-40B4-BE49-F238E27FC236}">
                <a16:creationId xmlns:a16="http://schemas.microsoft.com/office/drawing/2014/main" id="{D5A7C5C2-5521-CD52-F9F5-61FA50287106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AC80EA0-D275-6ED7-28B5-E5165D5EEE64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19">
              <a:extLst>
                <a:ext uri="{FF2B5EF4-FFF2-40B4-BE49-F238E27FC236}">
                  <a16:creationId xmlns:a16="http://schemas.microsoft.com/office/drawing/2014/main" id="{26310C8B-7CA3-8FBC-3092-35B17AF41EE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1A6B90B-1A09-BBCE-FE1A-E848A99C23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145" y="3276951"/>
            <a:ext cx="1981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19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3299FB-354D-15E3-AF77-23E582994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00" y="519605"/>
            <a:ext cx="5617826" cy="567300"/>
          </a:xfrm>
        </p:spPr>
        <p:txBody>
          <a:bodyPr/>
          <a:lstStyle/>
          <a:p>
            <a:r>
              <a:rPr lang="ru-RU" sz="3200" dirty="0"/>
              <a:t>Если нужно помещение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571B97-AD34-304E-162C-0BE2001C25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51300" y="2068585"/>
            <a:ext cx="7840985" cy="1726755"/>
          </a:xfrm>
        </p:spPr>
        <p:txBody>
          <a:bodyPr vert="horz" wrap="square" lIns="0" tIns="13335" rIns="0" bIns="0" rtlCol="0">
            <a:spAutoFit/>
          </a:bodyPr>
          <a:lstStyle/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z="2400" dirty="0">
                <a:solidFill>
                  <a:srgbClr val="542012"/>
                </a:solidFill>
                <a:latin typeface="Arial Black"/>
                <a:ea typeface="+mj-ea"/>
              </a:rPr>
              <a:t>Безвозмездная аренда</a:t>
            </a:r>
            <a:r>
              <a:rPr lang="ru-RU" sz="2400" b="1" kern="1200" dirty="0">
                <a:solidFill>
                  <a:srgbClr val="242424"/>
                </a:solidFill>
                <a:latin typeface="Arial"/>
                <a:cs typeface="Arial"/>
              </a:rPr>
              <a:t>:</a:t>
            </a: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b="1" kern="1200" dirty="0">
                <a:solidFill>
                  <a:srgbClr val="542012"/>
                </a:solidFill>
                <a:cs typeface="Arial"/>
              </a:rPr>
              <a:t>Конференц-зал</a:t>
            </a: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  <a:p>
            <a:pPr marL="1219200" marR="2279015" algn="l" rtl="0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endParaRPr lang="ru-RU" sz="2000" kern="1200" dirty="0">
              <a:solidFill>
                <a:srgbClr val="242424"/>
              </a:solidFill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AD0FCB8-B76E-04F8-75C0-443438FF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grpSp>
        <p:nvGrpSpPr>
          <p:cNvPr id="8" name="object 17">
            <a:extLst>
              <a:ext uri="{FF2B5EF4-FFF2-40B4-BE49-F238E27FC236}">
                <a16:creationId xmlns:a16="http://schemas.microsoft.com/office/drawing/2014/main" id="{45FE5B69-1EEE-174C-D273-F806C8CE8CDA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AA089007-9AA5-89B7-F5FF-06D84C52C5C2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D7594313-98A9-D889-D333-F82F0AB34FF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8160F0-0B56-81AD-834F-7E52E80CAB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15" y="134090"/>
            <a:ext cx="1962678" cy="105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2BC7FD-5FFC-6E40-EA5C-CE3EBBE40C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>
          <a:xfrm>
            <a:off x="5487175" y="3674896"/>
            <a:ext cx="2819400" cy="27085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FEFE41-BD07-6B9E-2BF2-BFD7E2151D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138683"/>
            <a:ext cx="4403365" cy="33025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2E88D6-2D40-D2F2-5C97-443C01E88A8A}"/>
              </a:ext>
            </a:extLst>
          </p:cNvPr>
          <p:cNvSpPr txBox="1"/>
          <p:nvPr/>
        </p:nvSpPr>
        <p:spPr>
          <a:xfrm>
            <a:off x="881840" y="6123653"/>
            <a:ext cx="3274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Горячая линия –  </a:t>
            </a:r>
            <a:r>
              <a:rPr lang="ru-RU" sz="2400" b="1" dirty="0">
                <a:solidFill>
                  <a:srgbClr val="EC523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901-000</a:t>
            </a:r>
            <a:endParaRPr lang="ru-RU" sz="2400" b="1" dirty="0">
              <a:solidFill>
                <a:srgbClr val="EC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734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56155-C1F5-C0A1-D4D2-F07C23B09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36EF6E-3AA0-8964-CD24-44A05AFAC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00" y="519605"/>
            <a:ext cx="5617826" cy="567300"/>
          </a:xfrm>
        </p:spPr>
        <p:txBody>
          <a:bodyPr/>
          <a:lstStyle/>
          <a:p>
            <a:r>
              <a:rPr lang="ru-RU" sz="3200" dirty="0"/>
              <a:t>Если нужно помещение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502C9EE-B774-4FA1-FF88-FD1B70C6A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grpSp>
        <p:nvGrpSpPr>
          <p:cNvPr id="8" name="object 17">
            <a:extLst>
              <a:ext uri="{FF2B5EF4-FFF2-40B4-BE49-F238E27FC236}">
                <a16:creationId xmlns:a16="http://schemas.microsoft.com/office/drawing/2014/main" id="{A7671008-22DB-4D14-2275-EC73E693DB95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BA123B18-8B80-94FF-23A8-CB0C223D957A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9386EED5-979F-49D0-94EF-F224C1157981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A59A146-9297-6907-C1B8-9C9DBA44E3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15" y="134090"/>
            <a:ext cx="1962678" cy="105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A5998E-30A8-7385-ECB5-AB8F4D0B63B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>
          <a:xfrm>
            <a:off x="4090751" y="4650167"/>
            <a:ext cx="2628900" cy="252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FEEE19-06B0-BB8F-09C0-29DE6C931509}"/>
              </a:ext>
            </a:extLst>
          </p:cNvPr>
          <p:cNvSpPr txBox="1"/>
          <p:nvPr/>
        </p:nvSpPr>
        <p:spPr>
          <a:xfrm>
            <a:off x="608341" y="5384800"/>
            <a:ext cx="3274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Горячая линия –  </a:t>
            </a:r>
            <a:r>
              <a:rPr lang="ru-RU" sz="2400" b="1" dirty="0">
                <a:solidFill>
                  <a:srgbClr val="EC523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901-000</a:t>
            </a:r>
            <a:endParaRPr lang="ru-RU" sz="2400" b="1" dirty="0">
              <a:solidFill>
                <a:srgbClr val="EC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B0289C3-103F-1967-E3EC-2175B230AE4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1898086"/>
            <a:ext cx="2476500" cy="24765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27839F-8939-2577-68BB-9F92D488BFB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334" y="1898087"/>
            <a:ext cx="3274683" cy="2456012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36BDA50-7BA3-FA0C-6563-63B3553FF5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42" y="1898086"/>
            <a:ext cx="3274683" cy="245601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F85697A-FE09-7EC3-DBDC-705CE16441BC}"/>
              </a:ext>
            </a:extLst>
          </p:cNvPr>
          <p:cNvSpPr txBox="1"/>
          <p:nvPr/>
        </p:nvSpPr>
        <p:spPr>
          <a:xfrm>
            <a:off x="317500" y="1253173"/>
            <a:ext cx="5486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b="1" kern="1200" dirty="0">
                <a:solidFill>
                  <a:srgbClr val="542012"/>
                </a:solidFill>
                <a:cs typeface="Arial"/>
              </a:rPr>
              <a:t>Коворкинг</a:t>
            </a:r>
          </a:p>
        </p:txBody>
      </p:sp>
    </p:spTree>
    <p:extLst>
      <p:ext uri="{BB962C8B-B14F-4D97-AF65-F5344CB8AC3E}">
        <p14:creationId xmlns:p14="http://schemas.microsoft.com/office/powerpoint/2010/main" val="15192596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512ABE-CB76-207F-2C02-69DEA7ED40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631A5-7BE4-02B5-0EAF-156D5D8FD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2900" y="519605"/>
            <a:ext cx="5617826" cy="567300"/>
          </a:xfrm>
        </p:spPr>
        <p:txBody>
          <a:bodyPr/>
          <a:lstStyle/>
          <a:p>
            <a:r>
              <a:rPr lang="ru-RU" sz="3200" dirty="0"/>
              <a:t>Если нужно помещение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6C251CB-29A4-89E6-DA20-1D7C38DCA5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292" y="314278"/>
            <a:ext cx="1371600" cy="409575"/>
          </a:xfrm>
          <a:prstGeom prst="rect">
            <a:avLst/>
          </a:prstGeom>
        </p:spPr>
      </p:pic>
      <p:grpSp>
        <p:nvGrpSpPr>
          <p:cNvPr id="8" name="object 17">
            <a:extLst>
              <a:ext uri="{FF2B5EF4-FFF2-40B4-BE49-F238E27FC236}">
                <a16:creationId xmlns:a16="http://schemas.microsoft.com/office/drawing/2014/main" id="{6684BBB3-D518-6A9D-283B-D88BF13B1D66}"/>
              </a:ext>
            </a:extLst>
          </p:cNvPr>
          <p:cNvGrpSpPr/>
          <p:nvPr/>
        </p:nvGrpSpPr>
        <p:grpSpPr>
          <a:xfrm>
            <a:off x="8254775" y="5281930"/>
            <a:ext cx="2458720" cy="2287270"/>
            <a:chOff x="8234171" y="5271515"/>
            <a:chExt cx="2458720" cy="2287270"/>
          </a:xfrm>
        </p:grpSpPr>
        <p:sp>
          <p:nvSpPr>
            <p:cNvPr id="10" name="object 18">
              <a:extLst>
                <a:ext uri="{FF2B5EF4-FFF2-40B4-BE49-F238E27FC236}">
                  <a16:creationId xmlns:a16="http://schemas.microsoft.com/office/drawing/2014/main" id="{D7274A04-E5BD-8A72-B8FF-BA9E622E7944}"/>
                </a:ext>
              </a:extLst>
            </p:cNvPr>
            <p:cNvSpPr/>
            <p:nvPr/>
          </p:nvSpPr>
          <p:spPr>
            <a:xfrm>
              <a:off x="8234172" y="5599175"/>
              <a:ext cx="2458085" cy="1959610"/>
            </a:xfrm>
            <a:custGeom>
              <a:avLst/>
              <a:gdLst/>
              <a:ahLst/>
              <a:cxnLst/>
              <a:rect l="l" t="t" r="r" b="b"/>
              <a:pathLst>
                <a:path w="2458084" h="1959609">
                  <a:moveTo>
                    <a:pt x="2457704" y="242062"/>
                  </a:moveTo>
                  <a:lnTo>
                    <a:pt x="2415794" y="216789"/>
                  </a:lnTo>
                  <a:lnTo>
                    <a:pt x="2375027" y="193929"/>
                  </a:lnTo>
                  <a:lnTo>
                    <a:pt x="2333752" y="172212"/>
                  </a:lnTo>
                  <a:lnTo>
                    <a:pt x="2291969" y="151765"/>
                  </a:lnTo>
                  <a:lnTo>
                    <a:pt x="2249805" y="132715"/>
                  </a:lnTo>
                  <a:lnTo>
                    <a:pt x="2207260" y="114935"/>
                  </a:lnTo>
                  <a:lnTo>
                    <a:pt x="2164334" y="98425"/>
                  </a:lnTo>
                  <a:lnTo>
                    <a:pt x="2121154" y="83312"/>
                  </a:lnTo>
                  <a:lnTo>
                    <a:pt x="2077720" y="69342"/>
                  </a:lnTo>
                  <a:lnTo>
                    <a:pt x="2033905" y="56642"/>
                  </a:lnTo>
                  <a:lnTo>
                    <a:pt x="1989836" y="45339"/>
                  </a:lnTo>
                  <a:lnTo>
                    <a:pt x="1945640" y="35179"/>
                  </a:lnTo>
                  <a:lnTo>
                    <a:pt x="1901190" y="26416"/>
                  </a:lnTo>
                  <a:lnTo>
                    <a:pt x="1856613" y="18796"/>
                  </a:lnTo>
                  <a:lnTo>
                    <a:pt x="1811909" y="12573"/>
                  </a:lnTo>
                  <a:lnTo>
                    <a:pt x="1767205" y="7493"/>
                  </a:lnTo>
                  <a:lnTo>
                    <a:pt x="1722247" y="3810"/>
                  </a:lnTo>
                  <a:lnTo>
                    <a:pt x="1677289" y="1270"/>
                  </a:lnTo>
                  <a:lnTo>
                    <a:pt x="1632458" y="0"/>
                  </a:lnTo>
                  <a:lnTo>
                    <a:pt x="1587500" y="0"/>
                  </a:lnTo>
                  <a:lnTo>
                    <a:pt x="1542542" y="1270"/>
                  </a:lnTo>
                  <a:lnTo>
                    <a:pt x="1497838" y="3683"/>
                  </a:lnTo>
                  <a:lnTo>
                    <a:pt x="1453007" y="7493"/>
                  </a:lnTo>
                  <a:lnTo>
                    <a:pt x="1408430" y="12446"/>
                  </a:lnTo>
                  <a:lnTo>
                    <a:pt x="1363980" y="18542"/>
                  </a:lnTo>
                  <a:lnTo>
                    <a:pt x="1319784" y="26035"/>
                  </a:lnTo>
                  <a:lnTo>
                    <a:pt x="1275715" y="34671"/>
                  </a:lnTo>
                  <a:lnTo>
                    <a:pt x="1231773" y="44577"/>
                  </a:lnTo>
                  <a:lnTo>
                    <a:pt x="1188212" y="55626"/>
                  </a:lnTo>
                  <a:lnTo>
                    <a:pt x="1145032" y="67945"/>
                  </a:lnTo>
                  <a:lnTo>
                    <a:pt x="1101979" y="81534"/>
                  </a:lnTo>
                  <a:lnTo>
                    <a:pt x="1059434" y="96266"/>
                  </a:lnTo>
                  <a:lnTo>
                    <a:pt x="1017143" y="112141"/>
                  </a:lnTo>
                  <a:lnTo>
                    <a:pt x="975360" y="129286"/>
                  </a:lnTo>
                  <a:lnTo>
                    <a:pt x="933958" y="147701"/>
                  </a:lnTo>
                  <a:lnTo>
                    <a:pt x="892937" y="167259"/>
                  </a:lnTo>
                  <a:lnTo>
                    <a:pt x="852551" y="188087"/>
                  </a:lnTo>
                  <a:lnTo>
                    <a:pt x="812546" y="209931"/>
                  </a:lnTo>
                  <a:lnTo>
                    <a:pt x="773176" y="233172"/>
                  </a:lnTo>
                  <a:lnTo>
                    <a:pt x="734314" y="257429"/>
                  </a:lnTo>
                  <a:lnTo>
                    <a:pt x="696087" y="282956"/>
                  </a:lnTo>
                  <a:lnTo>
                    <a:pt x="658495" y="309626"/>
                  </a:lnTo>
                  <a:lnTo>
                    <a:pt x="621538" y="337566"/>
                  </a:lnTo>
                  <a:lnTo>
                    <a:pt x="585216" y="366649"/>
                  </a:lnTo>
                  <a:lnTo>
                    <a:pt x="549656" y="396875"/>
                  </a:lnTo>
                  <a:lnTo>
                    <a:pt x="514858" y="428244"/>
                  </a:lnTo>
                  <a:lnTo>
                    <a:pt x="480822" y="460756"/>
                  </a:lnTo>
                  <a:lnTo>
                    <a:pt x="447548" y="494538"/>
                  </a:lnTo>
                  <a:lnTo>
                    <a:pt x="415163" y="529336"/>
                  </a:lnTo>
                  <a:lnTo>
                    <a:pt x="383540" y="565404"/>
                  </a:lnTo>
                  <a:lnTo>
                    <a:pt x="352806" y="602615"/>
                  </a:lnTo>
                  <a:lnTo>
                    <a:pt x="323215" y="640715"/>
                  </a:lnTo>
                  <a:lnTo>
                    <a:pt x="294894" y="679323"/>
                  </a:lnTo>
                  <a:lnTo>
                    <a:pt x="267970" y="718604"/>
                  </a:lnTo>
                  <a:lnTo>
                    <a:pt x="242189" y="758393"/>
                  </a:lnTo>
                  <a:lnTo>
                    <a:pt x="217932" y="798715"/>
                  </a:lnTo>
                  <a:lnTo>
                    <a:pt x="194818" y="839520"/>
                  </a:lnTo>
                  <a:lnTo>
                    <a:pt x="173101" y="880783"/>
                  </a:lnTo>
                  <a:lnTo>
                    <a:pt x="152654" y="922489"/>
                  </a:lnTo>
                  <a:lnTo>
                    <a:pt x="133477" y="964603"/>
                  </a:lnTo>
                  <a:lnTo>
                    <a:pt x="115697" y="1007084"/>
                  </a:lnTo>
                  <a:lnTo>
                    <a:pt x="99060" y="1049921"/>
                  </a:lnTo>
                  <a:lnTo>
                    <a:pt x="83820" y="1093089"/>
                  </a:lnTo>
                  <a:lnTo>
                    <a:pt x="69850" y="1136548"/>
                  </a:lnTo>
                  <a:lnTo>
                    <a:pt x="57150" y="1180274"/>
                  </a:lnTo>
                  <a:lnTo>
                    <a:pt x="45720" y="1224229"/>
                  </a:lnTo>
                  <a:lnTo>
                    <a:pt x="35560" y="1268412"/>
                  </a:lnTo>
                  <a:lnTo>
                    <a:pt x="26670" y="1312773"/>
                  </a:lnTo>
                  <a:lnTo>
                    <a:pt x="19177" y="1357287"/>
                  </a:lnTo>
                  <a:lnTo>
                    <a:pt x="12827" y="1401927"/>
                  </a:lnTo>
                  <a:lnTo>
                    <a:pt x="7747" y="1446669"/>
                  </a:lnTo>
                  <a:lnTo>
                    <a:pt x="3937" y="1491475"/>
                  </a:lnTo>
                  <a:lnTo>
                    <a:pt x="1397" y="1536344"/>
                  </a:lnTo>
                  <a:lnTo>
                    <a:pt x="0" y="1581213"/>
                  </a:lnTo>
                  <a:lnTo>
                    <a:pt x="0" y="1626069"/>
                  </a:lnTo>
                  <a:lnTo>
                    <a:pt x="1143" y="1670900"/>
                  </a:lnTo>
                  <a:lnTo>
                    <a:pt x="3683" y="1715643"/>
                  </a:lnTo>
                  <a:lnTo>
                    <a:pt x="7366" y="1760308"/>
                  </a:lnTo>
                  <a:lnTo>
                    <a:pt x="12319" y="1804847"/>
                  </a:lnTo>
                  <a:lnTo>
                    <a:pt x="18415" y="1849234"/>
                  </a:lnTo>
                  <a:lnTo>
                    <a:pt x="25781" y="1893430"/>
                  </a:lnTo>
                  <a:lnTo>
                    <a:pt x="34417" y="1937435"/>
                  </a:lnTo>
                  <a:lnTo>
                    <a:pt x="39370" y="1959521"/>
                  </a:lnTo>
                  <a:lnTo>
                    <a:pt x="556260" y="1959521"/>
                  </a:lnTo>
                  <a:lnTo>
                    <a:pt x="552450" y="1948776"/>
                  </a:lnTo>
                  <a:lnTo>
                    <a:pt x="538099" y="1901266"/>
                  </a:lnTo>
                  <a:lnTo>
                    <a:pt x="525907" y="1853018"/>
                  </a:lnTo>
                  <a:lnTo>
                    <a:pt x="515874" y="1804073"/>
                  </a:lnTo>
                  <a:lnTo>
                    <a:pt x="508254" y="1756651"/>
                  </a:lnTo>
                  <a:lnTo>
                    <a:pt x="502793" y="1709394"/>
                  </a:lnTo>
                  <a:lnTo>
                    <a:pt x="499364" y="1662328"/>
                  </a:lnTo>
                  <a:lnTo>
                    <a:pt x="497840" y="1615503"/>
                  </a:lnTo>
                  <a:lnTo>
                    <a:pt x="498475" y="1568983"/>
                  </a:lnTo>
                  <a:lnTo>
                    <a:pt x="500888" y="1522806"/>
                  </a:lnTo>
                  <a:lnTo>
                    <a:pt x="505333" y="1477022"/>
                  </a:lnTo>
                  <a:lnTo>
                    <a:pt x="511556" y="1431683"/>
                  </a:lnTo>
                  <a:lnTo>
                    <a:pt x="519684" y="1386827"/>
                  </a:lnTo>
                  <a:lnTo>
                    <a:pt x="529717" y="1342504"/>
                  </a:lnTo>
                  <a:lnTo>
                    <a:pt x="541401" y="1298778"/>
                  </a:lnTo>
                  <a:lnTo>
                    <a:pt x="554863" y="1255687"/>
                  </a:lnTo>
                  <a:lnTo>
                    <a:pt x="570103" y="1213269"/>
                  </a:lnTo>
                  <a:lnTo>
                    <a:pt x="586994" y="1171587"/>
                  </a:lnTo>
                  <a:lnTo>
                    <a:pt x="605536" y="1130681"/>
                  </a:lnTo>
                  <a:lnTo>
                    <a:pt x="625602" y="1090599"/>
                  </a:lnTo>
                  <a:lnTo>
                    <a:pt x="647319" y="1051407"/>
                  </a:lnTo>
                  <a:lnTo>
                    <a:pt x="670560" y="1013129"/>
                  </a:lnTo>
                  <a:lnTo>
                    <a:pt x="695452" y="975829"/>
                  </a:lnTo>
                  <a:lnTo>
                    <a:pt x="721614" y="939546"/>
                  </a:lnTo>
                  <a:lnTo>
                    <a:pt x="749300" y="904328"/>
                  </a:lnTo>
                  <a:lnTo>
                    <a:pt x="778510" y="870229"/>
                  </a:lnTo>
                  <a:lnTo>
                    <a:pt x="808990" y="837298"/>
                  </a:lnTo>
                  <a:lnTo>
                    <a:pt x="840867" y="805586"/>
                  </a:lnTo>
                  <a:lnTo>
                    <a:pt x="874014" y="775131"/>
                  </a:lnTo>
                  <a:lnTo>
                    <a:pt x="908431" y="745985"/>
                  </a:lnTo>
                  <a:lnTo>
                    <a:pt x="944118" y="718210"/>
                  </a:lnTo>
                  <a:lnTo>
                    <a:pt x="980948" y="691769"/>
                  </a:lnTo>
                  <a:lnTo>
                    <a:pt x="1019048" y="666877"/>
                  </a:lnTo>
                  <a:lnTo>
                    <a:pt x="1058291" y="643509"/>
                  </a:lnTo>
                  <a:lnTo>
                    <a:pt x="1098550" y="621665"/>
                  </a:lnTo>
                  <a:lnTo>
                    <a:pt x="1139952" y="601345"/>
                  </a:lnTo>
                  <a:lnTo>
                    <a:pt x="1182370" y="582803"/>
                  </a:lnTo>
                  <a:lnTo>
                    <a:pt x="1225804" y="565785"/>
                  </a:lnTo>
                  <a:lnTo>
                    <a:pt x="1270254" y="550672"/>
                  </a:lnTo>
                  <a:lnTo>
                    <a:pt x="1315720" y="537337"/>
                  </a:lnTo>
                  <a:lnTo>
                    <a:pt x="1361948" y="525780"/>
                  </a:lnTo>
                  <a:lnTo>
                    <a:pt x="1409065" y="516128"/>
                  </a:lnTo>
                  <a:lnTo>
                    <a:pt x="1456690" y="508508"/>
                  </a:lnTo>
                  <a:lnTo>
                    <a:pt x="1503934" y="502920"/>
                  </a:lnTo>
                  <a:lnTo>
                    <a:pt x="1551178" y="499491"/>
                  </a:lnTo>
                  <a:lnTo>
                    <a:pt x="1598041" y="497967"/>
                  </a:lnTo>
                  <a:lnTo>
                    <a:pt x="1644650" y="498475"/>
                  </a:lnTo>
                  <a:lnTo>
                    <a:pt x="1691005" y="500888"/>
                  </a:lnTo>
                  <a:lnTo>
                    <a:pt x="1736852" y="505206"/>
                  </a:lnTo>
                  <a:lnTo>
                    <a:pt x="1782191" y="511429"/>
                  </a:lnTo>
                  <a:lnTo>
                    <a:pt x="1827149" y="519557"/>
                  </a:lnTo>
                  <a:lnTo>
                    <a:pt x="1871599" y="529336"/>
                  </a:lnTo>
                  <a:lnTo>
                    <a:pt x="1915414" y="541020"/>
                  </a:lnTo>
                  <a:lnTo>
                    <a:pt x="1958594" y="554482"/>
                  </a:lnTo>
                  <a:lnTo>
                    <a:pt x="2001012" y="569595"/>
                  </a:lnTo>
                  <a:lnTo>
                    <a:pt x="2042795" y="586359"/>
                  </a:lnTo>
                  <a:lnTo>
                    <a:pt x="2083689" y="604774"/>
                  </a:lnTo>
                  <a:lnTo>
                    <a:pt x="2123821" y="624840"/>
                  </a:lnTo>
                  <a:lnTo>
                    <a:pt x="2163064" y="646430"/>
                  </a:lnTo>
                  <a:lnTo>
                    <a:pt x="2201418" y="669544"/>
                  </a:lnTo>
                  <a:lnTo>
                    <a:pt x="2238756" y="694309"/>
                  </a:lnTo>
                  <a:lnTo>
                    <a:pt x="2275078" y="720432"/>
                  </a:lnTo>
                  <a:lnTo>
                    <a:pt x="2310384" y="748042"/>
                  </a:lnTo>
                  <a:lnTo>
                    <a:pt x="2344547" y="777049"/>
                  </a:lnTo>
                  <a:lnTo>
                    <a:pt x="2377440" y="807440"/>
                  </a:lnTo>
                  <a:lnTo>
                    <a:pt x="2409190" y="839165"/>
                  </a:lnTo>
                  <a:lnTo>
                    <a:pt x="2439670" y="872210"/>
                  </a:lnTo>
                  <a:lnTo>
                    <a:pt x="2457704" y="893381"/>
                  </a:lnTo>
                  <a:lnTo>
                    <a:pt x="2457704" y="497967"/>
                  </a:lnTo>
                  <a:lnTo>
                    <a:pt x="2457704" y="242062"/>
                  </a:lnTo>
                  <a:close/>
                </a:path>
              </a:pathLst>
            </a:custGeom>
            <a:solidFill>
              <a:srgbClr val="EB52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9">
              <a:extLst>
                <a:ext uri="{FF2B5EF4-FFF2-40B4-BE49-F238E27FC236}">
                  <a16:creationId xmlns:a16="http://schemas.microsoft.com/office/drawing/2014/main" id="{65DB4A6E-DAC9-A25B-A58A-F0737CC807EC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58527" y="5271515"/>
              <a:ext cx="1133855" cy="1319784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8C5D2C3-F43F-A10B-7385-A4B0736A55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215" y="134090"/>
            <a:ext cx="1962678" cy="10597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7BCAA4F-3643-832A-D39E-CA73712073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3"/>
          <a:stretch/>
        </p:blipFill>
        <p:spPr>
          <a:xfrm>
            <a:off x="5487175" y="3674896"/>
            <a:ext cx="2819400" cy="27085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3F7EC4-4889-471B-3C8C-718DC7C1D890}"/>
              </a:ext>
            </a:extLst>
          </p:cNvPr>
          <p:cNvSpPr txBox="1"/>
          <p:nvPr/>
        </p:nvSpPr>
        <p:spPr>
          <a:xfrm>
            <a:off x="881840" y="6123653"/>
            <a:ext cx="32746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66330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Горячая линия –  </a:t>
            </a:r>
            <a:r>
              <a:rPr lang="ru-RU" sz="2400" b="1" dirty="0">
                <a:solidFill>
                  <a:srgbClr val="EC523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901-000</a:t>
            </a:r>
            <a:endParaRPr lang="ru-RU" sz="2400" b="1" dirty="0">
              <a:solidFill>
                <a:srgbClr val="EC52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3EE8B2-9650-DEE3-1AF4-812E601607C6}"/>
              </a:ext>
            </a:extLst>
          </p:cNvPr>
          <p:cNvSpPr txBox="1"/>
          <p:nvPr/>
        </p:nvSpPr>
        <p:spPr>
          <a:xfrm>
            <a:off x="4264768" y="2208543"/>
            <a:ext cx="7939932" cy="8438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19200" marR="2279015">
              <a:spcBef>
                <a:spcPts val="105"/>
              </a:spcBef>
              <a:buClr>
                <a:srgbClr val="EB5238"/>
              </a:buClr>
              <a:tabLst>
                <a:tab pos="1470660" algn="l"/>
                <a:tab pos="1471295" algn="l"/>
              </a:tabLst>
            </a:pPr>
            <a:r>
              <a:rPr lang="ru-RU" sz="2400" dirty="0">
                <a:solidFill>
                  <a:srgbClr val="542012"/>
                </a:solidFill>
                <a:latin typeface="Arial Black" panose="020B0A04020102020204" pitchFamily="34" charset="0"/>
                <a:ea typeface="+mj-ea"/>
              </a:rPr>
              <a:t>Безвозмездная аренда</a:t>
            </a:r>
            <a:r>
              <a:rPr lang="ru-RU" sz="2400" b="1" kern="1200" dirty="0">
                <a:solidFill>
                  <a:srgbClr val="242424"/>
                </a:solidFill>
                <a:latin typeface="Arial Black" panose="020B0A04020102020204" pitchFamily="34" charset="0"/>
                <a:cs typeface="Arial"/>
              </a:rPr>
              <a:t>:</a:t>
            </a:r>
            <a:endParaRPr lang="ru-RU" sz="2400" b="1" kern="1200" dirty="0">
              <a:solidFill>
                <a:srgbClr val="542012"/>
              </a:solidFill>
              <a:latin typeface="Arial Black" panose="020B0A04020102020204" pitchFamily="34" charset="0"/>
              <a:cs typeface="Arial"/>
            </a:endParaRPr>
          </a:p>
          <a:p>
            <a:pPr marL="1470660" marR="2279015" indent="-251460" algn="l" rtl="0">
              <a:spcBef>
                <a:spcPts val="105"/>
              </a:spcBef>
              <a:buClr>
                <a:srgbClr val="EB5238"/>
              </a:buClr>
              <a:buFontTx/>
              <a:buChar char="•"/>
              <a:tabLst>
                <a:tab pos="1470660" algn="l"/>
                <a:tab pos="1471295" algn="l"/>
              </a:tabLst>
            </a:pPr>
            <a:r>
              <a:rPr lang="ru-RU" sz="2400" b="1" kern="1200" dirty="0">
                <a:solidFill>
                  <a:srgbClr val="542012"/>
                </a:solidFill>
                <a:cs typeface="Arial"/>
              </a:rPr>
              <a:t>Переговорная комната</a:t>
            </a:r>
            <a:endParaRPr lang="en-US" sz="2400" b="1" kern="1200" dirty="0">
              <a:solidFill>
                <a:srgbClr val="542012"/>
              </a:solidFill>
              <a:cs typeface="Arial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903B8AA-E302-B991-DB90-0A23D7C072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74" y="2208543"/>
            <a:ext cx="4438210" cy="3328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694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61C1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6376</TotalTime>
  <Words>477</Words>
  <Application>Microsoft Office PowerPoint</Application>
  <PresentationFormat>Произвольный</PresentationFormat>
  <Paragraphs>113</Paragraphs>
  <Slides>11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Roboto</vt:lpstr>
      <vt:lpstr>PT Sans</vt:lpstr>
      <vt:lpstr>Arial</vt:lpstr>
      <vt:lpstr>Wingdings</vt:lpstr>
      <vt:lpstr>Arial Black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нужно помещение</vt:lpstr>
      <vt:lpstr>Если нужно помещение</vt:lpstr>
      <vt:lpstr>Если нужно помещение</vt:lpstr>
      <vt:lpstr>Партнерские программы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Горина Екатерина Леонидовна</dc:creator>
  <cp:lastModifiedBy>lapshin-aa@mail.ru</cp:lastModifiedBy>
  <cp:revision>231</cp:revision>
  <cp:lastPrinted>2025-02-06T02:17:04Z</cp:lastPrinted>
  <dcterms:created xsi:type="dcterms:W3CDTF">2020-10-05T07:20:08Z</dcterms:created>
  <dcterms:modified xsi:type="dcterms:W3CDTF">2025-04-24T03:08:19Z</dcterms:modified>
</cp:coreProperties>
</file>