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365" r:id="rId2"/>
    <p:sldId id="428" r:id="rId3"/>
    <p:sldId id="393" r:id="rId4"/>
    <p:sldId id="430" r:id="rId5"/>
    <p:sldId id="386" r:id="rId6"/>
    <p:sldId id="401" r:id="rId7"/>
    <p:sldId id="423" r:id="rId8"/>
    <p:sldId id="431" r:id="rId9"/>
    <p:sldId id="432" r:id="rId10"/>
    <p:sldId id="429" r:id="rId11"/>
  </p:sldIdLst>
  <p:sldSz cx="10693400" cy="7569200"/>
  <p:notesSz cx="9926638" cy="6797675"/>
  <p:embeddedFontLst>
    <p:embeddedFont>
      <p:font typeface="Arial Black" panose="020B0A04020102020204" pitchFamily="34" charset="0"/>
      <p:regular r:id="rId13"/>
      <p:bold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0BCEE2-5847-4145-8FB9-C51FC14DA51A}">
          <p14:sldIdLst>
            <p14:sldId id="365"/>
            <p14:sldId id="428"/>
            <p14:sldId id="393"/>
            <p14:sldId id="430"/>
            <p14:sldId id="386"/>
            <p14:sldId id="401"/>
            <p14:sldId id="423"/>
            <p14:sldId id="431"/>
            <p14:sldId id="432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EC5238"/>
    <a:srgbClr val="EF5D43"/>
    <a:srgbClr val="542012"/>
    <a:srgbClr val="019F9C"/>
    <a:srgbClr val="FFFFFF"/>
    <a:srgbClr val="2BCFF5"/>
    <a:srgbClr val="60C0C0"/>
    <a:srgbClr val="D3AD8E"/>
    <a:srgbClr val="F7F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98" d="100"/>
          <a:sy n="98" d="100"/>
        </p:scale>
        <p:origin x="154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642" cy="340740"/>
          </a:xfrm>
          <a:prstGeom prst="rect">
            <a:avLst/>
          </a:prstGeom>
        </p:spPr>
        <p:txBody>
          <a:bodyPr vert="horz" lIns="83731" tIns="41866" rIns="83731" bIns="41866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524" y="0"/>
            <a:ext cx="4300168" cy="340740"/>
          </a:xfrm>
          <a:prstGeom prst="rect">
            <a:avLst/>
          </a:prstGeom>
        </p:spPr>
        <p:txBody>
          <a:bodyPr vert="horz" lIns="83731" tIns="41866" rIns="83731" bIns="41866" rtlCol="0"/>
          <a:lstStyle>
            <a:lvl1pPr algn="r">
              <a:defRPr sz="1100"/>
            </a:lvl1pPr>
          </a:lstStyle>
          <a:p>
            <a:fld id="{DE81B159-ACE6-4FFF-A9FC-1DC5191E6F4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326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31" tIns="41866" rIns="83731" bIns="4186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253" y="3271952"/>
            <a:ext cx="7940132" cy="2676013"/>
          </a:xfrm>
          <a:prstGeom prst="rect">
            <a:avLst/>
          </a:prstGeom>
        </p:spPr>
        <p:txBody>
          <a:bodyPr vert="horz" lIns="83731" tIns="41866" rIns="83731" bIns="4186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936"/>
            <a:ext cx="4301642" cy="340739"/>
          </a:xfrm>
          <a:prstGeom prst="rect">
            <a:avLst/>
          </a:prstGeom>
        </p:spPr>
        <p:txBody>
          <a:bodyPr vert="horz" lIns="83731" tIns="41866" rIns="83731" bIns="41866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524" y="6456936"/>
            <a:ext cx="4300168" cy="340739"/>
          </a:xfrm>
          <a:prstGeom prst="rect">
            <a:avLst/>
          </a:prstGeom>
        </p:spPr>
        <p:txBody>
          <a:bodyPr vert="horz" lIns="83731" tIns="41866" rIns="83731" bIns="41866" rtlCol="0" anchor="b"/>
          <a:lstStyle>
            <a:lvl1pPr algn="r">
              <a:defRPr sz="1100"/>
            </a:lvl1pPr>
          </a:lstStyle>
          <a:p>
            <a:fld id="{323E5745-D059-4B55-A9AD-1EF6C7946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6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5745-D059-4B55-A9AD-1EF6C79468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E5745-D059-4B55-A9AD-1EF6C794682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6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98C6E-09EA-F182-9250-E1C2599C2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A090D1B-2B63-CB94-51A9-8034BBBE50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0940A55-A153-E2AF-9D7A-0E6F28344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859526-D81C-3AB7-E86F-D347E564C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5745-D059-4B55-A9AD-1EF6C794682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0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54201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54201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54201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111740" y="7069835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209550" y="0"/>
                </a:moveTo>
                <a:lnTo>
                  <a:pt x="161543" y="5537"/>
                </a:lnTo>
                <a:lnTo>
                  <a:pt x="117348" y="21297"/>
                </a:lnTo>
                <a:lnTo>
                  <a:pt x="78485" y="46037"/>
                </a:lnTo>
                <a:lnTo>
                  <a:pt x="46100" y="78485"/>
                </a:lnTo>
                <a:lnTo>
                  <a:pt x="21335" y="117386"/>
                </a:lnTo>
                <a:lnTo>
                  <a:pt x="5587" y="161493"/>
                </a:lnTo>
                <a:lnTo>
                  <a:pt x="0" y="209549"/>
                </a:lnTo>
                <a:lnTo>
                  <a:pt x="5587" y="257594"/>
                </a:lnTo>
                <a:lnTo>
                  <a:pt x="21335" y="301701"/>
                </a:lnTo>
                <a:lnTo>
                  <a:pt x="46100" y="340613"/>
                </a:lnTo>
                <a:lnTo>
                  <a:pt x="78485" y="373063"/>
                </a:lnTo>
                <a:lnTo>
                  <a:pt x="117348" y="397798"/>
                </a:lnTo>
                <a:lnTo>
                  <a:pt x="161543" y="413562"/>
                </a:lnTo>
                <a:lnTo>
                  <a:pt x="209550" y="419097"/>
                </a:lnTo>
                <a:lnTo>
                  <a:pt x="257555" y="413562"/>
                </a:lnTo>
                <a:lnTo>
                  <a:pt x="301751" y="397798"/>
                </a:lnTo>
                <a:lnTo>
                  <a:pt x="340613" y="373063"/>
                </a:lnTo>
                <a:lnTo>
                  <a:pt x="372999" y="340613"/>
                </a:lnTo>
                <a:lnTo>
                  <a:pt x="397763" y="301701"/>
                </a:lnTo>
                <a:lnTo>
                  <a:pt x="413511" y="257594"/>
                </a:lnTo>
                <a:lnTo>
                  <a:pt x="419100" y="209549"/>
                </a:lnTo>
                <a:lnTo>
                  <a:pt x="413511" y="161493"/>
                </a:lnTo>
                <a:lnTo>
                  <a:pt x="397763" y="117386"/>
                </a:lnTo>
                <a:lnTo>
                  <a:pt x="372999" y="78485"/>
                </a:lnTo>
                <a:lnTo>
                  <a:pt x="340613" y="46037"/>
                </a:lnTo>
                <a:lnTo>
                  <a:pt x="301751" y="21297"/>
                </a:lnTo>
                <a:lnTo>
                  <a:pt x="257555" y="5537"/>
                </a:lnTo>
                <a:lnTo>
                  <a:pt x="209550" y="0"/>
                </a:lnTo>
                <a:close/>
              </a:path>
            </a:pathLst>
          </a:custGeom>
          <a:solidFill>
            <a:srgbClr val="F7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74223" y="348995"/>
            <a:ext cx="196596" cy="36728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9470136" y="414527"/>
            <a:ext cx="344170" cy="155575"/>
          </a:xfrm>
          <a:custGeom>
            <a:avLst/>
            <a:gdLst/>
            <a:ahLst/>
            <a:cxnLst/>
            <a:rect l="l" t="t" r="r" b="b"/>
            <a:pathLst>
              <a:path w="344170" h="155575">
                <a:moveTo>
                  <a:pt x="107823" y="103124"/>
                </a:moveTo>
                <a:lnTo>
                  <a:pt x="104267" y="82804"/>
                </a:lnTo>
                <a:lnTo>
                  <a:pt x="96266" y="70231"/>
                </a:lnTo>
                <a:lnTo>
                  <a:pt x="94361" y="67310"/>
                </a:lnTo>
                <a:lnTo>
                  <a:pt x="87376" y="62801"/>
                </a:lnTo>
                <a:lnTo>
                  <a:pt x="87376" y="103886"/>
                </a:lnTo>
                <a:lnTo>
                  <a:pt x="84963" y="117475"/>
                </a:lnTo>
                <a:lnTo>
                  <a:pt x="78105" y="128397"/>
                </a:lnTo>
                <a:lnTo>
                  <a:pt x="67691" y="135636"/>
                </a:lnTo>
                <a:lnTo>
                  <a:pt x="54610" y="138176"/>
                </a:lnTo>
                <a:lnTo>
                  <a:pt x="40005" y="134620"/>
                </a:lnTo>
                <a:lnTo>
                  <a:pt x="29337" y="125095"/>
                </a:lnTo>
                <a:lnTo>
                  <a:pt x="22606" y="111379"/>
                </a:lnTo>
                <a:lnTo>
                  <a:pt x="20320" y="95123"/>
                </a:lnTo>
                <a:lnTo>
                  <a:pt x="26035" y="85344"/>
                </a:lnTo>
                <a:lnTo>
                  <a:pt x="34544" y="77470"/>
                </a:lnTo>
                <a:lnTo>
                  <a:pt x="35814" y="76835"/>
                </a:lnTo>
                <a:lnTo>
                  <a:pt x="44704" y="72136"/>
                </a:lnTo>
                <a:lnTo>
                  <a:pt x="85217" y="89662"/>
                </a:lnTo>
                <a:lnTo>
                  <a:pt x="87376" y="103886"/>
                </a:lnTo>
                <a:lnTo>
                  <a:pt x="87376" y="62801"/>
                </a:lnTo>
                <a:lnTo>
                  <a:pt x="79248" y="57531"/>
                </a:lnTo>
                <a:lnTo>
                  <a:pt x="59690" y="54102"/>
                </a:lnTo>
                <a:lnTo>
                  <a:pt x="47244" y="55753"/>
                </a:lnTo>
                <a:lnTo>
                  <a:pt x="35560" y="60198"/>
                </a:lnTo>
                <a:lnTo>
                  <a:pt x="25654" y="67437"/>
                </a:lnTo>
                <a:lnTo>
                  <a:pt x="18923" y="76835"/>
                </a:lnTo>
                <a:lnTo>
                  <a:pt x="18161" y="76835"/>
                </a:lnTo>
                <a:lnTo>
                  <a:pt x="18161" y="75311"/>
                </a:lnTo>
                <a:lnTo>
                  <a:pt x="18923" y="73914"/>
                </a:lnTo>
                <a:lnTo>
                  <a:pt x="19050" y="72517"/>
                </a:lnTo>
                <a:lnTo>
                  <a:pt x="34925" y="34925"/>
                </a:lnTo>
                <a:lnTo>
                  <a:pt x="82296" y="20447"/>
                </a:lnTo>
                <a:lnTo>
                  <a:pt x="96139" y="16891"/>
                </a:lnTo>
                <a:lnTo>
                  <a:pt x="90297" y="0"/>
                </a:lnTo>
                <a:lnTo>
                  <a:pt x="52451" y="8763"/>
                </a:lnTo>
                <a:lnTo>
                  <a:pt x="9144" y="38862"/>
                </a:lnTo>
                <a:lnTo>
                  <a:pt x="0" y="87757"/>
                </a:lnTo>
                <a:lnTo>
                  <a:pt x="3556" y="114046"/>
                </a:lnTo>
                <a:lnTo>
                  <a:pt x="13970" y="135382"/>
                </a:lnTo>
                <a:lnTo>
                  <a:pt x="30988" y="149733"/>
                </a:lnTo>
                <a:lnTo>
                  <a:pt x="54610" y="155067"/>
                </a:lnTo>
                <a:lnTo>
                  <a:pt x="76708" y="150622"/>
                </a:lnTo>
                <a:lnTo>
                  <a:pt x="93472" y="138938"/>
                </a:lnTo>
                <a:lnTo>
                  <a:pt x="93980" y="138176"/>
                </a:lnTo>
                <a:lnTo>
                  <a:pt x="104140" y="122301"/>
                </a:lnTo>
                <a:lnTo>
                  <a:pt x="107823" y="103124"/>
                </a:lnTo>
                <a:close/>
              </a:path>
              <a:path w="344170" h="155575">
                <a:moveTo>
                  <a:pt x="214503" y="53340"/>
                </a:moveTo>
                <a:lnTo>
                  <a:pt x="197104" y="53340"/>
                </a:lnTo>
                <a:lnTo>
                  <a:pt x="141478" y="124333"/>
                </a:lnTo>
                <a:lnTo>
                  <a:pt x="140716" y="124333"/>
                </a:lnTo>
                <a:lnTo>
                  <a:pt x="141478" y="122809"/>
                </a:lnTo>
                <a:lnTo>
                  <a:pt x="141478" y="53340"/>
                </a:lnTo>
                <a:lnTo>
                  <a:pt x="121920" y="53340"/>
                </a:lnTo>
                <a:lnTo>
                  <a:pt x="121920" y="152146"/>
                </a:lnTo>
                <a:lnTo>
                  <a:pt x="139319" y="152146"/>
                </a:lnTo>
                <a:lnTo>
                  <a:pt x="161417" y="124333"/>
                </a:lnTo>
                <a:lnTo>
                  <a:pt x="195707" y="81153"/>
                </a:lnTo>
                <a:lnTo>
                  <a:pt x="196342" y="81153"/>
                </a:lnTo>
                <a:lnTo>
                  <a:pt x="195707" y="82550"/>
                </a:lnTo>
                <a:lnTo>
                  <a:pt x="194945" y="85471"/>
                </a:lnTo>
                <a:lnTo>
                  <a:pt x="194945" y="152146"/>
                </a:lnTo>
                <a:lnTo>
                  <a:pt x="214503" y="152146"/>
                </a:lnTo>
                <a:lnTo>
                  <a:pt x="214503" y="81153"/>
                </a:lnTo>
                <a:lnTo>
                  <a:pt x="214503" y="53340"/>
                </a:lnTo>
                <a:close/>
              </a:path>
              <a:path w="344170" h="155575">
                <a:moveTo>
                  <a:pt x="310261" y="124460"/>
                </a:moveTo>
                <a:lnTo>
                  <a:pt x="308991" y="115697"/>
                </a:lnTo>
                <a:lnTo>
                  <a:pt x="305054" y="108585"/>
                </a:lnTo>
                <a:lnTo>
                  <a:pt x="298704" y="103505"/>
                </a:lnTo>
                <a:lnTo>
                  <a:pt x="290068" y="100965"/>
                </a:lnTo>
                <a:lnTo>
                  <a:pt x="290068" y="100203"/>
                </a:lnTo>
                <a:lnTo>
                  <a:pt x="297688" y="96647"/>
                </a:lnTo>
                <a:lnTo>
                  <a:pt x="303149" y="91567"/>
                </a:lnTo>
                <a:lnTo>
                  <a:pt x="306324" y="85090"/>
                </a:lnTo>
                <a:lnTo>
                  <a:pt x="307467" y="77470"/>
                </a:lnTo>
                <a:lnTo>
                  <a:pt x="305054" y="66421"/>
                </a:lnTo>
                <a:lnTo>
                  <a:pt x="304927" y="66040"/>
                </a:lnTo>
                <a:lnTo>
                  <a:pt x="297688" y="57531"/>
                </a:lnTo>
                <a:lnTo>
                  <a:pt x="286131" y="52197"/>
                </a:lnTo>
                <a:lnTo>
                  <a:pt x="270510" y="50292"/>
                </a:lnTo>
                <a:lnTo>
                  <a:pt x="260223" y="51054"/>
                </a:lnTo>
                <a:lnTo>
                  <a:pt x="250063" y="53213"/>
                </a:lnTo>
                <a:lnTo>
                  <a:pt x="240284" y="57150"/>
                </a:lnTo>
                <a:lnTo>
                  <a:pt x="230759" y="62738"/>
                </a:lnTo>
                <a:lnTo>
                  <a:pt x="238760" y="76708"/>
                </a:lnTo>
                <a:lnTo>
                  <a:pt x="245618" y="72390"/>
                </a:lnTo>
                <a:lnTo>
                  <a:pt x="253238" y="69088"/>
                </a:lnTo>
                <a:lnTo>
                  <a:pt x="260731" y="67183"/>
                </a:lnTo>
                <a:lnTo>
                  <a:pt x="267589" y="66421"/>
                </a:lnTo>
                <a:lnTo>
                  <a:pt x="280670" y="66421"/>
                </a:lnTo>
                <a:lnTo>
                  <a:pt x="287147" y="71628"/>
                </a:lnTo>
                <a:lnTo>
                  <a:pt x="287147" y="88519"/>
                </a:lnTo>
                <a:lnTo>
                  <a:pt x="281432" y="94361"/>
                </a:lnTo>
                <a:lnTo>
                  <a:pt x="256032" y="94361"/>
                </a:lnTo>
                <a:lnTo>
                  <a:pt x="256032" y="109728"/>
                </a:lnTo>
                <a:lnTo>
                  <a:pt x="284988" y="109728"/>
                </a:lnTo>
                <a:lnTo>
                  <a:pt x="290830" y="113411"/>
                </a:lnTo>
                <a:lnTo>
                  <a:pt x="290830" y="122301"/>
                </a:lnTo>
                <a:lnTo>
                  <a:pt x="289052" y="128778"/>
                </a:lnTo>
                <a:lnTo>
                  <a:pt x="284226" y="133858"/>
                </a:lnTo>
                <a:lnTo>
                  <a:pt x="276479" y="137287"/>
                </a:lnTo>
                <a:lnTo>
                  <a:pt x="266192" y="138430"/>
                </a:lnTo>
                <a:lnTo>
                  <a:pt x="258445" y="137668"/>
                </a:lnTo>
                <a:lnTo>
                  <a:pt x="250571" y="135382"/>
                </a:lnTo>
                <a:lnTo>
                  <a:pt x="243078" y="131953"/>
                </a:lnTo>
                <a:lnTo>
                  <a:pt x="236601" y="127381"/>
                </a:lnTo>
                <a:lnTo>
                  <a:pt x="228600" y="141351"/>
                </a:lnTo>
                <a:lnTo>
                  <a:pt x="236093" y="146939"/>
                </a:lnTo>
                <a:lnTo>
                  <a:pt x="245618" y="151384"/>
                </a:lnTo>
                <a:lnTo>
                  <a:pt x="256667" y="154305"/>
                </a:lnTo>
                <a:lnTo>
                  <a:pt x="269113" y="155321"/>
                </a:lnTo>
                <a:lnTo>
                  <a:pt x="285242" y="153035"/>
                </a:lnTo>
                <a:lnTo>
                  <a:pt x="298323" y="146812"/>
                </a:lnTo>
                <a:lnTo>
                  <a:pt x="305943" y="138430"/>
                </a:lnTo>
                <a:lnTo>
                  <a:pt x="307086" y="137033"/>
                </a:lnTo>
                <a:lnTo>
                  <a:pt x="310261" y="124460"/>
                </a:lnTo>
                <a:close/>
              </a:path>
              <a:path w="344170" h="155575">
                <a:moveTo>
                  <a:pt x="343852" y="108191"/>
                </a:moveTo>
                <a:lnTo>
                  <a:pt x="324612" y="108191"/>
                </a:lnTo>
                <a:lnTo>
                  <a:pt x="324612" y="151765"/>
                </a:lnTo>
                <a:lnTo>
                  <a:pt x="343852" y="151765"/>
                </a:lnTo>
                <a:lnTo>
                  <a:pt x="343852" y="108191"/>
                </a:lnTo>
                <a:close/>
              </a:path>
            </a:pathLst>
          </a:custGeom>
          <a:solidFill>
            <a:srgbClr val="542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6790" y="567689"/>
            <a:ext cx="9126169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54201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6713" y="2617406"/>
            <a:ext cx="7663180" cy="4145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04957" y="7191552"/>
            <a:ext cx="23558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ved.tomsk.r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82681" y="7206386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542012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4177" y="-38565"/>
            <a:ext cx="6646164" cy="755751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-2061" y="3816500"/>
            <a:ext cx="3351529" cy="3742690"/>
          </a:xfrm>
          <a:custGeom>
            <a:avLst/>
            <a:gdLst/>
            <a:ahLst/>
            <a:cxnLst/>
            <a:rect l="l" t="t" r="r" b="b"/>
            <a:pathLst>
              <a:path w="3351529" h="3742690">
                <a:moveTo>
                  <a:pt x="0" y="0"/>
                </a:moveTo>
                <a:lnTo>
                  <a:pt x="0" y="1072260"/>
                </a:lnTo>
                <a:lnTo>
                  <a:pt x="22331" y="1073149"/>
                </a:lnTo>
                <a:lnTo>
                  <a:pt x="68247" y="1075689"/>
                </a:lnTo>
                <a:lnTo>
                  <a:pt x="114066" y="1079118"/>
                </a:lnTo>
                <a:lnTo>
                  <a:pt x="159778" y="1083309"/>
                </a:lnTo>
                <a:lnTo>
                  <a:pt x="205359" y="1088263"/>
                </a:lnTo>
                <a:lnTo>
                  <a:pt x="250812" y="1094232"/>
                </a:lnTo>
                <a:lnTo>
                  <a:pt x="296113" y="1100963"/>
                </a:lnTo>
                <a:lnTo>
                  <a:pt x="341261" y="1108455"/>
                </a:lnTo>
                <a:lnTo>
                  <a:pt x="386219" y="1116838"/>
                </a:lnTo>
                <a:lnTo>
                  <a:pt x="430999" y="1125982"/>
                </a:lnTo>
                <a:lnTo>
                  <a:pt x="475576" y="1135888"/>
                </a:lnTo>
                <a:lnTo>
                  <a:pt x="519938" y="1146683"/>
                </a:lnTo>
                <a:lnTo>
                  <a:pt x="564057" y="1158366"/>
                </a:lnTo>
                <a:lnTo>
                  <a:pt x="607949" y="1170685"/>
                </a:lnTo>
                <a:lnTo>
                  <a:pt x="651586" y="1183893"/>
                </a:lnTo>
                <a:lnTo>
                  <a:pt x="694956" y="1197990"/>
                </a:lnTo>
                <a:lnTo>
                  <a:pt x="738047" y="1212722"/>
                </a:lnTo>
                <a:lnTo>
                  <a:pt x="780846" y="1228343"/>
                </a:lnTo>
                <a:lnTo>
                  <a:pt x="823328" y="1244727"/>
                </a:lnTo>
                <a:lnTo>
                  <a:pt x="865492" y="1261871"/>
                </a:lnTo>
                <a:lnTo>
                  <a:pt x="907326" y="1279905"/>
                </a:lnTo>
                <a:lnTo>
                  <a:pt x="948816" y="1298574"/>
                </a:lnTo>
                <a:lnTo>
                  <a:pt x="989939" y="1318133"/>
                </a:lnTo>
                <a:lnTo>
                  <a:pt x="1030693" y="1338452"/>
                </a:lnTo>
                <a:lnTo>
                  <a:pt x="1071067" y="1359534"/>
                </a:lnTo>
                <a:lnTo>
                  <a:pt x="1111034" y="1381378"/>
                </a:lnTo>
                <a:lnTo>
                  <a:pt x="1150581" y="1403984"/>
                </a:lnTo>
                <a:lnTo>
                  <a:pt x="1189723" y="1427352"/>
                </a:lnTo>
                <a:lnTo>
                  <a:pt x="1228407" y="1451355"/>
                </a:lnTo>
                <a:lnTo>
                  <a:pt x="1266647" y="1476247"/>
                </a:lnTo>
                <a:lnTo>
                  <a:pt x="1304417" y="1501902"/>
                </a:lnTo>
                <a:lnTo>
                  <a:pt x="1341755" y="1528317"/>
                </a:lnTo>
                <a:lnTo>
                  <a:pt x="1378585" y="1555368"/>
                </a:lnTo>
                <a:lnTo>
                  <a:pt x="1414780" y="1583308"/>
                </a:lnTo>
                <a:lnTo>
                  <a:pt x="1450594" y="1611883"/>
                </a:lnTo>
                <a:lnTo>
                  <a:pt x="1485900" y="1641220"/>
                </a:lnTo>
                <a:lnTo>
                  <a:pt x="1520571" y="1671320"/>
                </a:lnTo>
                <a:lnTo>
                  <a:pt x="1554734" y="1702180"/>
                </a:lnTo>
                <a:lnTo>
                  <a:pt x="1588262" y="1733677"/>
                </a:lnTo>
                <a:lnTo>
                  <a:pt x="1621282" y="1765934"/>
                </a:lnTo>
                <a:lnTo>
                  <a:pt x="1653667" y="1798954"/>
                </a:lnTo>
                <a:lnTo>
                  <a:pt x="1685417" y="1832609"/>
                </a:lnTo>
                <a:lnTo>
                  <a:pt x="1716658" y="1867153"/>
                </a:lnTo>
                <a:lnTo>
                  <a:pt x="1747139" y="1902205"/>
                </a:lnTo>
                <a:lnTo>
                  <a:pt x="1776983" y="1938020"/>
                </a:lnTo>
                <a:lnTo>
                  <a:pt x="1806320" y="1974595"/>
                </a:lnTo>
                <a:lnTo>
                  <a:pt x="1834769" y="2011933"/>
                </a:lnTo>
                <a:lnTo>
                  <a:pt x="1862708" y="2049907"/>
                </a:lnTo>
                <a:lnTo>
                  <a:pt x="1889760" y="2088514"/>
                </a:lnTo>
                <a:lnTo>
                  <a:pt x="1916176" y="2127885"/>
                </a:lnTo>
                <a:lnTo>
                  <a:pt x="1941957" y="2167890"/>
                </a:lnTo>
                <a:lnTo>
                  <a:pt x="1967102" y="2208910"/>
                </a:lnTo>
                <a:lnTo>
                  <a:pt x="1991233" y="2250313"/>
                </a:lnTo>
                <a:lnTo>
                  <a:pt x="2014347" y="2291968"/>
                </a:lnTo>
                <a:lnTo>
                  <a:pt x="2036572" y="2333879"/>
                </a:lnTo>
                <a:lnTo>
                  <a:pt x="2057654" y="2376042"/>
                </a:lnTo>
                <a:lnTo>
                  <a:pt x="2077847" y="2418460"/>
                </a:lnTo>
                <a:lnTo>
                  <a:pt x="2097024" y="2461132"/>
                </a:lnTo>
                <a:lnTo>
                  <a:pt x="2115312" y="2504059"/>
                </a:lnTo>
                <a:lnTo>
                  <a:pt x="2132457" y="2547162"/>
                </a:lnTo>
                <a:lnTo>
                  <a:pt x="2148713" y="2590457"/>
                </a:lnTo>
                <a:lnTo>
                  <a:pt x="2163953" y="2633929"/>
                </a:lnTo>
                <a:lnTo>
                  <a:pt x="2178304" y="2677579"/>
                </a:lnTo>
                <a:lnTo>
                  <a:pt x="2191639" y="2721381"/>
                </a:lnTo>
                <a:lnTo>
                  <a:pt x="2204085" y="2765323"/>
                </a:lnTo>
                <a:lnTo>
                  <a:pt x="2215515" y="2809405"/>
                </a:lnTo>
                <a:lnTo>
                  <a:pt x="2225929" y="2853588"/>
                </a:lnTo>
                <a:lnTo>
                  <a:pt x="2235454" y="2897885"/>
                </a:lnTo>
                <a:lnTo>
                  <a:pt x="2243963" y="2942285"/>
                </a:lnTo>
                <a:lnTo>
                  <a:pt x="2251583" y="2986747"/>
                </a:lnTo>
                <a:lnTo>
                  <a:pt x="2258314" y="3031286"/>
                </a:lnTo>
                <a:lnTo>
                  <a:pt x="2264029" y="3075863"/>
                </a:lnTo>
                <a:lnTo>
                  <a:pt x="2268855" y="3120491"/>
                </a:lnTo>
                <a:lnTo>
                  <a:pt x="2272792" y="3165144"/>
                </a:lnTo>
                <a:lnTo>
                  <a:pt x="2275713" y="3209797"/>
                </a:lnTo>
                <a:lnTo>
                  <a:pt x="2277745" y="3254463"/>
                </a:lnTo>
                <a:lnTo>
                  <a:pt x="2278888" y="3299117"/>
                </a:lnTo>
                <a:lnTo>
                  <a:pt x="2279015" y="3343732"/>
                </a:lnTo>
                <a:lnTo>
                  <a:pt x="2278380" y="3388321"/>
                </a:lnTo>
                <a:lnTo>
                  <a:pt x="2276729" y="3432848"/>
                </a:lnTo>
                <a:lnTo>
                  <a:pt x="2274189" y="3477310"/>
                </a:lnTo>
                <a:lnTo>
                  <a:pt x="2270760" y="3521697"/>
                </a:lnTo>
                <a:lnTo>
                  <a:pt x="2266442" y="3565994"/>
                </a:lnTo>
                <a:lnTo>
                  <a:pt x="2261108" y="3610178"/>
                </a:lnTo>
                <a:lnTo>
                  <a:pt x="2255012" y="3654248"/>
                </a:lnTo>
                <a:lnTo>
                  <a:pt x="2248027" y="3698186"/>
                </a:lnTo>
                <a:lnTo>
                  <a:pt x="2240026" y="3742413"/>
                </a:lnTo>
                <a:lnTo>
                  <a:pt x="3324987" y="3742413"/>
                </a:lnTo>
                <a:lnTo>
                  <a:pt x="3332734" y="3676164"/>
                </a:lnTo>
                <a:lnTo>
                  <a:pt x="3337179" y="3631949"/>
                </a:lnTo>
                <a:lnTo>
                  <a:pt x="3340989" y="3587686"/>
                </a:lnTo>
                <a:lnTo>
                  <a:pt x="3344164" y="3543376"/>
                </a:lnTo>
                <a:lnTo>
                  <a:pt x="3346704" y="3499027"/>
                </a:lnTo>
                <a:lnTo>
                  <a:pt x="3348736" y="3454654"/>
                </a:lnTo>
                <a:lnTo>
                  <a:pt x="3350133" y="3410242"/>
                </a:lnTo>
                <a:lnTo>
                  <a:pt x="3350895" y="3365817"/>
                </a:lnTo>
                <a:lnTo>
                  <a:pt x="3351022" y="3321392"/>
                </a:lnTo>
                <a:lnTo>
                  <a:pt x="3350641" y="3276942"/>
                </a:lnTo>
                <a:lnTo>
                  <a:pt x="3349498" y="3232505"/>
                </a:lnTo>
                <a:lnTo>
                  <a:pt x="3347847" y="3188068"/>
                </a:lnTo>
                <a:lnTo>
                  <a:pt x="3345688" y="3143643"/>
                </a:lnTo>
                <a:lnTo>
                  <a:pt x="3342766" y="3099244"/>
                </a:lnTo>
                <a:lnTo>
                  <a:pt x="3339338" y="3054858"/>
                </a:lnTo>
                <a:lnTo>
                  <a:pt x="3335274" y="3010509"/>
                </a:lnTo>
                <a:lnTo>
                  <a:pt x="3330575" y="2966199"/>
                </a:lnTo>
                <a:lnTo>
                  <a:pt x="3325241" y="2921927"/>
                </a:lnTo>
                <a:lnTo>
                  <a:pt x="3319399" y="2877705"/>
                </a:lnTo>
                <a:lnTo>
                  <a:pt x="3312795" y="2833535"/>
                </a:lnTo>
                <a:lnTo>
                  <a:pt x="3305683" y="2789440"/>
                </a:lnTo>
                <a:lnTo>
                  <a:pt x="3297936" y="2745409"/>
                </a:lnTo>
                <a:lnTo>
                  <a:pt x="3289554" y="2701442"/>
                </a:lnTo>
                <a:lnTo>
                  <a:pt x="3280664" y="2657563"/>
                </a:lnTo>
                <a:lnTo>
                  <a:pt x="3271012" y="2613774"/>
                </a:lnTo>
                <a:lnTo>
                  <a:pt x="3260852" y="2570073"/>
                </a:lnTo>
                <a:lnTo>
                  <a:pt x="3250057" y="2526474"/>
                </a:lnTo>
                <a:lnTo>
                  <a:pt x="3238627" y="2482977"/>
                </a:lnTo>
                <a:lnTo>
                  <a:pt x="3226562" y="2439542"/>
                </a:lnTo>
                <a:lnTo>
                  <a:pt x="3213862" y="2396363"/>
                </a:lnTo>
                <a:lnTo>
                  <a:pt x="3200527" y="2353182"/>
                </a:lnTo>
                <a:lnTo>
                  <a:pt x="3186684" y="2310129"/>
                </a:lnTo>
                <a:lnTo>
                  <a:pt x="3172079" y="2267330"/>
                </a:lnTo>
                <a:lnTo>
                  <a:pt x="3156966" y="2224531"/>
                </a:lnTo>
                <a:lnTo>
                  <a:pt x="3141218" y="2181987"/>
                </a:lnTo>
                <a:lnTo>
                  <a:pt x="3124835" y="2139568"/>
                </a:lnTo>
                <a:lnTo>
                  <a:pt x="3107817" y="2097278"/>
                </a:lnTo>
                <a:lnTo>
                  <a:pt x="3090164" y="2055240"/>
                </a:lnTo>
                <a:lnTo>
                  <a:pt x="3071876" y="2013330"/>
                </a:lnTo>
                <a:lnTo>
                  <a:pt x="3052953" y="1971547"/>
                </a:lnTo>
                <a:lnTo>
                  <a:pt x="3033522" y="1930018"/>
                </a:lnTo>
                <a:lnTo>
                  <a:pt x="3013329" y="1888616"/>
                </a:lnTo>
                <a:lnTo>
                  <a:pt x="2992628" y="1847468"/>
                </a:lnTo>
                <a:lnTo>
                  <a:pt x="2971165" y="1806574"/>
                </a:lnTo>
                <a:lnTo>
                  <a:pt x="2949194" y="1765808"/>
                </a:lnTo>
                <a:lnTo>
                  <a:pt x="2926461" y="1725295"/>
                </a:lnTo>
                <a:lnTo>
                  <a:pt x="2903220" y="1684908"/>
                </a:lnTo>
                <a:lnTo>
                  <a:pt x="2879344" y="1644903"/>
                </a:lnTo>
                <a:lnTo>
                  <a:pt x="2854706" y="1605026"/>
                </a:lnTo>
                <a:lnTo>
                  <a:pt x="2829560" y="1565402"/>
                </a:lnTo>
                <a:lnTo>
                  <a:pt x="2803779" y="1526032"/>
                </a:lnTo>
                <a:lnTo>
                  <a:pt x="2777363" y="1487042"/>
                </a:lnTo>
                <a:lnTo>
                  <a:pt x="2750312" y="1448180"/>
                </a:lnTo>
                <a:lnTo>
                  <a:pt x="2722499" y="1409572"/>
                </a:lnTo>
                <a:lnTo>
                  <a:pt x="2694178" y="1371345"/>
                </a:lnTo>
                <a:lnTo>
                  <a:pt x="2665222" y="1333245"/>
                </a:lnTo>
                <a:lnTo>
                  <a:pt x="2635631" y="1295527"/>
                </a:lnTo>
                <a:lnTo>
                  <a:pt x="2605405" y="1258189"/>
                </a:lnTo>
                <a:lnTo>
                  <a:pt x="2574417" y="1220977"/>
                </a:lnTo>
                <a:lnTo>
                  <a:pt x="2543302" y="1184655"/>
                </a:lnTo>
                <a:lnTo>
                  <a:pt x="2511806" y="1148714"/>
                </a:lnTo>
                <a:lnTo>
                  <a:pt x="2479802" y="1113408"/>
                </a:lnTo>
                <a:lnTo>
                  <a:pt x="2447417" y="1078610"/>
                </a:lnTo>
                <a:lnTo>
                  <a:pt x="2414524" y="1044447"/>
                </a:lnTo>
                <a:lnTo>
                  <a:pt x="2381377" y="1010665"/>
                </a:lnTo>
                <a:lnTo>
                  <a:pt x="2347849" y="977518"/>
                </a:lnTo>
                <a:lnTo>
                  <a:pt x="2313813" y="944879"/>
                </a:lnTo>
                <a:lnTo>
                  <a:pt x="2279523" y="912876"/>
                </a:lnTo>
                <a:lnTo>
                  <a:pt x="2244725" y="881252"/>
                </a:lnTo>
                <a:lnTo>
                  <a:pt x="2209673" y="850264"/>
                </a:lnTo>
                <a:lnTo>
                  <a:pt x="2174240" y="819784"/>
                </a:lnTo>
                <a:lnTo>
                  <a:pt x="2138426" y="789939"/>
                </a:lnTo>
                <a:lnTo>
                  <a:pt x="2102358" y="760602"/>
                </a:lnTo>
                <a:lnTo>
                  <a:pt x="2065908" y="731773"/>
                </a:lnTo>
                <a:lnTo>
                  <a:pt x="2029079" y="703452"/>
                </a:lnTo>
                <a:lnTo>
                  <a:pt x="1991995" y="675766"/>
                </a:lnTo>
                <a:lnTo>
                  <a:pt x="1954530" y="648588"/>
                </a:lnTo>
                <a:lnTo>
                  <a:pt x="1916683" y="621918"/>
                </a:lnTo>
                <a:lnTo>
                  <a:pt x="1878583" y="595883"/>
                </a:lnTo>
                <a:lnTo>
                  <a:pt x="1840230" y="570357"/>
                </a:lnTo>
                <a:lnTo>
                  <a:pt x="1801622" y="545338"/>
                </a:lnTo>
                <a:lnTo>
                  <a:pt x="1762633" y="520953"/>
                </a:lnTo>
                <a:lnTo>
                  <a:pt x="1723389" y="496950"/>
                </a:lnTo>
                <a:lnTo>
                  <a:pt x="1683893" y="473710"/>
                </a:lnTo>
                <a:lnTo>
                  <a:pt x="1644142" y="450850"/>
                </a:lnTo>
                <a:lnTo>
                  <a:pt x="1604010" y="428625"/>
                </a:lnTo>
                <a:lnTo>
                  <a:pt x="1563751" y="407035"/>
                </a:lnTo>
                <a:lnTo>
                  <a:pt x="1523111" y="385825"/>
                </a:lnTo>
                <a:lnTo>
                  <a:pt x="1482344" y="365251"/>
                </a:lnTo>
                <a:lnTo>
                  <a:pt x="1441323" y="345313"/>
                </a:lnTo>
                <a:lnTo>
                  <a:pt x="1400048" y="325881"/>
                </a:lnTo>
                <a:lnTo>
                  <a:pt x="1358519" y="306958"/>
                </a:lnTo>
                <a:lnTo>
                  <a:pt x="1316736" y="288543"/>
                </a:lnTo>
                <a:lnTo>
                  <a:pt x="1274826" y="270763"/>
                </a:lnTo>
                <a:lnTo>
                  <a:pt x="1232700" y="253491"/>
                </a:lnTo>
                <a:lnTo>
                  <a:pt x="1190345" y="236854"/>
                </a:lnTo>
                <a:lnTo>
                  <a:pt x="1147800" y="220725"/>
                </a:lnTo>
                <a:lnTo>
                  <a:pt x="1105065" y="205231"/>
                </a:lnTo>
                <a:lnTo>
                  <a:pt x="1062151" y="190245"/>
                </a:lnTo>
                <a:lnTo>
                  <a:pt x="1019047" y="175767"/>
                </a:lnTo>
                <a:lnTo>
                  <a:pt x="975791" y="161925"/>
                </a:lnTo>
                <a:lnTo>
                  <a:pt x="932357" y="148589"/>
                </a:lnTo>
                <a:lnTo>
                  <a:pt x="888771" y="135889"/>
                </a:lnTo>
                <a:lnTo>
                  <a:pt x="845032" y="123698"/>
                </a:lnTo>
                <a:lnTo>
                  <a:pt x="801154" y="112013"/>
                </a:lnTo>
                <a:lnTo>
                  <a:pt x="757135" y="100964"/>
                </a:lnTo>
                <a:lnTo>
                  <a:pt x="712978" y="90424"/>
                </a:lnTo>
                <a:lnTo>
                  <a:pt x="668693" y="80517"/>
                </a:lnTo>
                <a:lnTo>
                  <a:pt x="624293" y="71119"/>
                </a:lnTo>
                <a:lnTo>
                  <a:pt x="579780" y="62356"/>
                </a:lnTo>
                <a:lnTo>
                  <a:pt x="535165" y="54101"/>
                </a:lnTo>
                <a:lnTo>
                  <a:pt x="490435" y="46481"/>
                </a:lnTo>
                <a:lnTo>
                  <a:pt x="445617" y="39369"/>
                </a:lnTo>
                <a:lnTo>
                  <a:pt x="400710" y="32892"/>
                </a:lnTo>
                <a:lnTo>
                  <a:pt x="355727" y="26924"/>
                </a:lnTo>
                <a:lnTo>
                  <a:pt x="310654" y="21462"/>
                </a:lnTo>
                <a:lnTo>
                  <a:pt x="265518" y="16637"/>
                </a:lnTo>
                <a:lnTo>
                  <a:pt x="220319" y="12445"/>
                </a:lnTo>
                <a:lnTo>
                  <a:pt x="175069" y="8762"/>
                </a:lnTo>
                <a:lnTo>
                  <a:pt x="129755" y="5714"/>
                </a:lnTo>
                <a:lnTo>
                  <a:pt x="84402" y="3175"/>
                </a:lnTo>
                <a:lnTo>
                  <a:pt x="39010" y="1142"/>
                </a:lnTo>
                <a:lnTo>
                  <a:pt x="0" y="0"/>
                </a:lnTo>
                <a:close/>
              </a:path>
            </a:pathLst>
          </a:custGeom>
          <a:solidFill>
            <a:srgbClr val="F7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6486" y="5390521"/>
            <a:ext cx="1133855" cy="131978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0012680" y="7083552"/>
            <a:ext cx="565150" cy="381000"/>
          </a:xfrm>
          <a:custGeom>
            <a:avLst/>
            <a:gdLst/>
            <a:ahLst/>
            <a:cxnLst/>
            <a:rect l="l" t="t" r="r" b="b"/>
            <a:pathLst>
              <a:path w="565150" h="381000">
                <a:moveTo>
                  <a:pt x="565023" y="0"/>
                </a:moveTo>
                <a:lnTo>
                  <a:pt x="0" y="0"/>
                </a:lnTo>
                <a:lnTo>
                  <a:pt x="0" y="380999"/>
                </a:lnTo>
                <a:lnTo>
                  <a:pt x="565023" y="380999"/>
                </a:lnTo>
                <a:lnTo>
                  <a:pt x="565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 rotWithShape="1">
          <a:blip r:embed="rId5" cstate="print"/>
          <a:srcRect l="35938"/>
          <a:stretch/>
        </p:blipFill>
        <p:spPr>
          <a:xfrm>
            <a:off x="5796661" y="2369414"/>
            <a:ext cx="3449321" cy="102107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8976106" y="251206"/>
            <a:ext cx="1547495" cy="538480"/>
            <a:chOff x="8976106" y="251206"/>
            <a:chExt cx="1547495" cy="538480"/>
          </a:xfrm>
        </p:grpSpPr>
        <p:sp>
          <p:nvSpPr>
            <p:cNvPr id="16" name="object 16"/>
            <p:cNvSpPr/>
            <p:nvPr/>
          </p:nvSpPr>
          <p:spPr>
            <a:xfrm>
              <a:off x="8982455" y="257555"/>
              <a:ext cx="1534795" cy="525780"/>
            </a:xfrm>
            <a:custGeom>
              <a:avLst/>
              <a:gdLst/>
              <a:ahLst/>
              <a:cxnLst/>
              <a:rect l="l" t="t" r="r" b="b"/>
              <a:pathLst>
                <a:path w="1534795" h="525780">
                  <a:moveTo>
                    <a:pt x="1534541" y="0"/>
                  </a:moveTo>
                  <a:lnTo>
                    <a:pt x="0" y="0"/>
                  </a:lnTo>
                  <a:lnTo>
                    <a:pt x="0" y="525779"/>
                  </a:lnTo>
                  <a:lnTo>
                    <a:pt x="1534541" y="525779"/>
                  </a:lnTo>
                  <a:lnTo>
                    <a:pt x="15345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82455" y="257555"/>
              <a:ext cx="1534795" cy="525780"/>
            </a:xfrm>
            <a:custGeom>
              <a:avLst/>
              <a:gdLst/>
              <a:ahLst/>
              <a:cxnLst/>
              <a:rect l="l" t="t" r="r" b="b"/>
              <a:pathLst>
                <a:path w="1534795" h="525780">
                  <a:moveTo>
                    <a:pt x="0" y="525779"/>
                  </a:moveTo>
                  <a:lnTo>
                    <a:pt x="1534541" y="525779"/>
                  </a:lnTo>
                  <a:lnTo>
                    <a:pt x="1534541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126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84518" y="50250"/>
            <a:ext cx="1232441" cy="102251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183562" y="318716"/>
            <a:ext cx="1417363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42424"/>
                </a:solidFill>
                <a:latin typeface="Arial"/>
                <a:cs typeface="Arial"/>
              </a:rPr>
              <a:t>АД</a:t>
            </a:r>
            <a:r>
              <a:rPr sz="1050" spc="-5" dirty="0">
                <a:solidFill>
                  <a:srgbClr val="242424"/>
                </a:solidFill>
                <a:latin typeface="Arial"/>
                <a:cs typeface="Arial"/>
              </a:rPr>
              <a:t>МИ</a:t>
            </a:r>
            <a:r>
              <a:rPr sz="1050" spc="5" dirty="0">
                <a:solidFill>
                  <a:srgbClr val="242424"/>
                </a:solidFill>
                <a:latin typeface="Arial"/>
                <a:cs typeface="Arial"/>
              </a:rPr>
              <a:t>Н</a:t>
            </a:r>
            <a:r>
              <a:rPr sz="1050" spc="-15" dirty="0">
                <a:solidFill>
                  <a:srgbClr val="242424"/>
                </a:solidFill>
                <a:latin typeface="Arial"/>
                <a:cs typeface="Arial"/>
              </a:rPr>
              <a:t>И</a:t>
            </a:r>
            <a:r>
              <a:rPr sz="1050" spc="-10" dirty="0">
                <a:solidFill>
                  <a:srgbClr val="242424"/>
                </a:solidFill>
                <a:latin typeface="Arial"/>
                <a:cs typeface="Arial"/>
              </a:rPr>
              <a:t>СТ</a:t>
            </a:r>
            <a:r>
              <a:rPr sz="1050" spc="-25" dirty="0">
                <a:solidFill>
                  <a:srgbClr val="242424"/>
                </a:solidFill>
                <a:latin typeface="Arial"/>
                <a:cs typeface="Arial"/>
              </a:rPr>
              <a:t>Р</a:t>
            </a:r>
            <a:r>
              <a:rPr sz="1050" spc="-10" dirty="0">
                <a:solidFill>
                  <a:srgbClr val="242424"/>
                </a:solidFill>
                <a:latin typeface="Arial"/>
                <a:cs typeface="Arial"/>
              </a:rPr>
              <a:t>А</a:t>
            </a:r>
            <a:r>
              <a:rPr sz="1050" spc="-15" dirty="0">
                <a:solidFill>
                  <a:srgbClr val="242424"/>
                </a:solidFill>
                <a:latin typeface="Arial"/>
                <a:cs typeface="Arial"/>
              </a:rPr>
              <a:t>ЦИ</a:t>
            </a:r>
            <a:r>
              <a:rPr sz="1050" dirty="0">
                <a:solidFill>
                  <a:srgbClr val="242424"/>
                </a:solidFill>
                <a:latin typeface="Arial"/>
                <a:cs typeface="Arial"/>
              </a:rPr>
              <a:t>Я</a:t>
            </a:r>
            <a:br>
              <a:rPr lang="ru-RU" sz="1050" dirty="0">
                <a:solidFill>
                  <a:srgbClr val="242424"/>
                </a:solidFill>
                <a:latin typeface="Arial"/>
                <a:cs typeface="Arial"/>
              </a:rPr>
            </a:br>
            <a:r>
              <a:rPr lang="ru-RU" sz="1050" dirty="0">
                <a:solidFill>
                  <a:srgbClr val="242424"/>
                </a:solidFill>
                <a:latin typeface="Arial"/>
                <a:cs typeface="Arial"/>
              </a:rPr>
              <a:t>ТОМСКОЙ ОБЛАСТИ</a:t>
            </a:r>
            <a:endParaRPr sz="1050" dirty="0">
              <a:latin typeface="Arial"/>
              <a:cs typeface="Arial"/>
            </a:endParaRPr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3308904" y="4028022"/>
          <a:ext cx="2175067" cy="217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199680" imgH="3199680" progId="">
                  <p:embed/>
                </p:oleObj>
              </mc:Choice>
              <mc:Fallback>
                <p:oleObj r:id="rId7" imgW="3199680" imgH="3199680" progId="">
                  <p:embed/>
                  <p:pic>
                    <p:nvPicPr>
                      <p:cNvPr id="31" name="Объект 3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08904" y="4028022"/>
                        <a:ext cx="2175067" cy="2175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6128732" y="4028022"/>
          <a:ext cx="2178464" cy="2178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3199680" imgH="3199680" progId="">
                  <p:embed/>
                </p:oleObj>
              </mc:Choice>
              <mc:Fallback>
                <p:oleObj r:id="rId9" imgW="3199680" imgH="3199680" progId="">
                  <p:embed/>
                  <p:pic>
                    <p:nvPicPr>
                      <p:cNvPr id="32" name="Объект 3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28732" y="4028022"/>
                        <a:ext cx="2178464" cy="2178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bject 21"/>
          <p:cNvSpPr txBox="1"/>
          <p:nvPr/>
        </p:nvSpPr>
        <p:spPr>
          <a:xfrm>
            <a:off x="-164296" y="6391159"/>
            <a:ext cx="344932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542012"/>
                </a:solidFill>
                <a:latin typeface="Arial Black"/>
                <a:cs typeface="Arial Black"/>
              </a:rPr>
              <a:t>Наш сайт</a:t>
            </a:r>
            <a:endParaRPr lang="en-US" sz="2000" dirty="0">
              <a:solidFill>
                <a:srgbClr val="542012"/>
              </a:solidFill>
              <a:latin typeface="Arial Black"/>
              <a:cs typeface="Arial Black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mb.tomsk.ru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35" name="object 21"/>
          <p:cNvSpPr txBox="1"/>
          <p:nvPr/>
        </p:nvSpPr>
        <p:spPr>
          <a:xfrm>
            <a:off x="3331047" y="6398239"/>
            <a:ext cx="2180536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542012"/>
                </a:solidFill>
                <a:latin typeface="Arial Black"/>
                <a:cs typeface="Arial Black"/>
              </a:rPr>
              <a:t>Наш </a:t>
            </a: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Telegram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42012"/>
                </a:solidFill>
                <a:latin typeface="Arial Black"/>
              </a:rPr>
              <a:t>t.me/</a:t>
            </a:r>
            <a:r>
              <a:rPr lang="en-US" sz="2000" dirty="0" err="1">
                <a:solidFill>
                  <a:srgbClr val="542012"/>
                </a:solidFill>
                <a:latin typeface="Arial Black"/>
              </a:rPr>
              <a:t>frb_tomsk</a:t>
            </a:r>
            <a:endParaRPr sz="2000" dirty="0">
              <a:solidFill>
                <a:srgbClr val="542012"/>
              </a:solidFill>
              <a:latin typeface="Arial Black"/>
            </a:endParaRPr>
          </a:p>
        </p:txBody>
      </p:sp>
      <p:sp>
        <p:nvSpPr>
          <p:cNvPr id="36" name="object 21"/>
          <p:cNvSpPr txBox="1"/>
          <p:nvPr/>
        </p:nvSpPr>
        <p:spPr>
          <a:xfrm>
            <a:off x="5729838" y="6430156"/>
            <a:ext cx="2944468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542012"/>
                </a:solidFill>
                <a:latin typeface="Arial Black"/>
                <a:cs typeface="Arial Black"/>
              </a:rPr>
              <a:t>Наш </a:t>
            </a: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VK</a:t>
            </a:r>
            <a:endParaRPr lang="ru-RU" sz="2000" dirty="0">
              <a:solidFill>
                <a:srgbClr val="542012"/>
              </a:solidFill>
              <a:latin typeface="Arial Black"/>
              <a:cs typeface="Arial Black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vk.com/</a:t>
            </a:r>
            <a:r>
              <a:rPr lang="en-US" sz="2000" dirty="0" err="1">
                <a:solidFill>
                  <a:srgbClr val="542012"/>
                </a:solidFill>
                <a:latin typeface="Arial Black"/>
              </a:rPr>
              <a:t>frb_tomsk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1CE6BF-79CD-7E31-1212-B497450DB5D7}"/>
              </a:ext>
            </a:extLst>
          </p:cNvPr>
          <p:cNvSpPr txBox="1"/>
          <p:nvPr/>
        </p:nvSpPr>
        <p:spPr>
          <a:xfrm>
            <a:off x="5864248" y="3187370"/>
            <a:ext cx="3673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dirty="0">
                <a:solidFill>
                  <a:srgbClr val="EB5238"/>
                </a:solidFill>
                <a:cs typeface="Arial Black"/>
              </a:rPr>
              <a:t>Томская область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2E13584E-20DA-9F39-DB5C-15E7653F9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0" y="86566"/>
            <a:ext cx="2542129" cy="9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B3E629-04A9-B6B7-8A20-E773186D8B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0" y="3925429"/>
            <a:ext cx="2367833" cy="23678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A6D873-3217-12C8-4648-6A5BF85BAC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046" y="-5351"/>
            <a:ext cx="2065054" cy="11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object 21">
            <a:extLst>
              <a:ext uri="{FF2B5EF4-FFF2-40B4-BE49-F238E27FC236}">
                <a16:creationId xmlns:a16="http://schemas.microsoft.com/office/drawing/2014/main" id="{9F8F7C8D-49D1-02AD-5DFA-9FDD0667BA41}"/>
              </a:ext>
            </a:extLst>
          </p:cNvPr>
          <p:cNvSpPr txBox="1"/>
          <p:nvPr/>
        </p:nvSpPr>
        <p:spPr>
          <a:xfrm>
            <a:off x="7208126" y="1812007"/>
            <a:ext cx="2066813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0" dirty="0">
                <a:solidFill>
                  <a:srgbClr val="542012"/>
                </a:solidFill>
                <a:latin typeface="Arial Black"/>
                <a:cs typeface="Arial Black"/>
              </a:rPr>
              <a:t>МОЙ</a:t>
            </a:r>
            <a:endParaRPr sz="6000" dirty="0">
              <a:latin typeface="Arial Black"/>
              <a:cs typeface="Arial Black"/>
            </a:endParaRP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438E2827-0C65-49E3-E1A4-7212BAC3DFA3}"/>
              </a:ext>
            </a:extLst>
          </p:cNvPr>
          <p:cNvSpPr txBox="1"/>
          <p:nvPr/>
        </p:nvSpPr>
        <p:spPr>
          <a:xfrm>
            <a:off x="6252321" y="1105644"/>
            <a:ext cx="29673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542012"/>
                </a:solidFill>
                <a:latin typeface="Arial Black"/>
                <a:cs typeface="Arial Black"/>
              </a:rPr>
              <a:t>ЦЕНТР</a:t>
            </a:r>
            <a:endParaRPr sz="60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6ECB1-8123-8342-AB5F-AE2D8B9B4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A634C0E-AB30-D62A-7C60-04E22C5A0CB3}"/>
              </a:ext>
            </a:extLst>
          </p:cNvPr>
          <p:cNvSpPr txBox="1"/>
          <p:nvPr/>
        </p:nvSpPr>
        <p:spPr>
          <a:xfrm>
            <a:off x="10282681" y="7206386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542012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C99808E8-3821-F4DF-124E-4EEE1760F25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4177" y="-38565"/>
            <a:ext cx="6646164" cy="7557515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A7745FE8-47FF-99D0-A1E1-0D189057EE0B}"/>
              </a:ext>
            </a:extLst>
          </p:cNvPr>
          <p:cNvSpPr/>
          <p:nvPr/>
        </p:nvSpPr>
        <p:spPr>
          <a:xfrm>
            <a:off x="-2061" y="3816500"/>
            <a:ext cx="3351529" cy="3742690"/>
          </a:xfrm>
          <a:custGeom>
            <a:avLst/>
            <a:gdLst/>
            <a:ahLst/>
            <a:cxnLst/>
            <a:rect l="l" t="t" r="r" b="b"/>
            <a:pathLst>
              <a:path w="3351529" h="3742690">
                <a:moveTo>
                  <a:pt x="0" y="0"/>
                </a:moveTo>
                <a:lnTo>
                  <a:pt x="0" y="1072260"/>
                </a:lnTo>
                <a:lnTo>
                  <a:pt x="22331" y="1073149"/>
                </a:lnTo>
                <a:lnTo>
                  <a:pt x="68247" y="1075689"/>
                </a:lnTo>
                <a:lnTo>
                  <a:pt x="114066" y="1079118"/>
                </a:lnTo>
                <a:lnTo>
                  <a:pt x="159778" y="1083309"/>
                </a:lnTo>
                <a:lnTo>
                  <a:pt x="205359" y="1088263"/>
                </a:lnTo>
                <a:lnTo>
                  <a:pt x="250812" y="1094232"/>
                </a:lnTo>
                <a:lnTo>
                  <a:pt x="296113" y="1100963"/>
                </a:lnTo>
                <a:lnTo>
                  <a:pt x="341261" y="1108455"/>
                </a:lnTo>
                <a:lnTo>
                  <a:pt x="386219" y="1116838"/>
                </a:lnTo>
                <a:lnTo>
                  <a:pt x="430999" y="1125982"/>
                </a:lnTo>
                <a:lnTo>
                  <a:pt x="475576" y="1135888"/>
                </a:lnTo>
                <a:lnTo>
                  <a:pt x="519938" y="1146683"/>
                </a:lnTo>
                <a:lnTo>
                  <a:pt x="564057" y="1158366"/>
                </a:lnTo>
                <a:lnTo>
                  <a:pt x="607949" y="1170685"/>
                </a:lnTo>
                <a:lnTo>
                  <a:pt x="651586" y="1183893"/>
                </a:lnTo>
                <a:lnTo>
                  <a:pt x="694956" y="1197990"/>
                </a:lnTo>
                <a:lnTo>
                  <a:pt x="738047" y="1212722"/>
                </a:lnTo>
                <a:lnTo>
                  <a:pt x="780846" y="1228343"/>
                </a:lnTo>
                <a:lnTo>
                  <a:pt x="823328" y="1244727"/>
                </a:lnTo>
                <a:lnTo>
                  <a:pt x="865492" y="1261871"/>
                </a:lnTo>
                <a:lnTo>
                  <a:pt x="907326" y="1279905"/>
                </a:lnTo>
                <a:lnTo>
                  <a:pt x="948816" y="1298574"/>
                </a:lnTo>
                <a:lnTo>
                  <a:pt x="989939" y="1318133"/>
                </a:lnTo>
                <a:lnTo>
                  <a:pt x="1030693" y="1338452"/>
                </a:lnTo>
                <a:lnTo>
                  <a:pt x="1071067" y="1359534"/>
                </a:lnTo>
                <a:lnTo>
                  <a:pt x="1111034" y="1381378"/>
                </a:lnTo>
                <a:lnTo>
                  <a:pt x="1150581" y="1403984"/>
                </a:lnTo>
                <a:lnTo>
                  <a:pt x="1189723" y="1427352"/>
                </a:lnTo>
                <a:lnTo>
                  <a:pt x="1228407" y="1451355"/>
                </a:lnTo>
                <a:lnTo>
                  <a:pt x="1266647" y="1476247"/>
                </a:lnTo>
                <a:lnTo>
                  <a:pt x="1304417" y="1501902"/>
                </a:lnTo>
                <a:lnTo>
                  <a:pt x="1341755" y="1528317"/>
                </a:lnTo>
                <a:lnTo>
                  <a:pt x="1378585" y="1555368"/>
                </a:lnTo>
                <a:lnTo>
                  <a:pt x="1414780" y="1583308"/>
                </a:lnTo>
                <a:lnTo>
                  <a:pt x="1450594" y="1611883"/>
                </a:lnTo>
                <a:lnTo>
                  <a:pt x="1485900" y="1641220"/>
                </a:lnTo>
                <a:lnTo>
                  <a:pt x="1520571" y="1671320"/>
                </a:lnTo>
                <a:lnTo>
                  <a:pt x="1554734" y="1702180"/>
                </a:lnTo>
                <a:lnTo>
                  <a:pt x="1588262" y="1733677"/>
                </a:lnTo>
                <a:lnTo>
                  <a:pt x="1621282" y="1765934"/>
                </a:lnTo>
                <a:lnTo>
                  <a:pt x="1653667" y="1798954"/>
                </a:lnTo>
                <a:lnTo>
                  <a:pt x="1685417" y="1832609"/>
                </a:lnTo>
                <a:lnTo>
                  <a:pt x="1716658" y="1867153"/>
                </a:lnTo>
                <a:lnTo>
                  <a:pt x="1747139" y="1902205"/>
                </a:lnTo>
                <a:lnTo>
                  <a:pt x="1776983" y="1938020"/>
                </a:lnTo>
                <a:lnTo>
                  <a:pt x="1806320" y="1974595"/>
                </a:lnTo>
                <a:lnTo>
                  <a:pt x="1834769" y="2011933"/>
                </a:lnTo>
                <a:lnTo>
                  <a:pt x="1862708" y="2049907"/>
                </a:lnTo>
                <a:lnTo>
                  <a:pt x="1889760" y="2088514"/>
                </a:lnTo>
                <a:lnTo>
                  <a:pt x="1916176" y="2127885"/>
                </a:lnTo>
                <a:lnTo>
                  <a:pt x="1941957" y="2167890"/>
                </a:lnTo>
                <a:lnTo>
                  <a:pt x="1967102" y="2208910"/>
                </a:lnTo>
                <a:lnTo>
                  <a:pt x="1991233" y="2250313"/>
                </a:lnTo>
                <a:lnTo>
                  <a:pt x="2014347" y="2291968"/>
                </a:lnTo>
                <a:lnTo>
                  <a:pt x="2036572" y="2333879"/>
                </a:lnTo>
                <a:lnTo>
                  <a:pt x="2057654" y="2376042"/>
                </a:lnTo>
                <a:lnTo>
                  <a:pt x="2077847" y="2418460"/>
                </a:lnTo>
                <a:lnTo>
                  <a:pt x="2097024" y="2461132"/>
                </a:lnTo>
                <a:lnTo>
                  <a:pt x="2115312" y="2504059"/>
                </a:lnTo>
                <a:lnTo>
                  <a:pt x="2132457" y="2547162"/>
                </a:lnTo>
                <a:lnTo>
                  <a:pt x="2148713" y="2590457"/>
                </a:lnTo>
                <a:lnTo>
                  <a:pt x="2163953" y="2633929"/>
                </a:lnTo>
                <a:lnTo>
                  <a:pt x="2178304" y="2677579"/>
                </a:lnTo>
                <a:lnTo>
                  <a:pt x="2191639" y="2721381"/>
                </a:lnTo>
                <a:lnTo>
                  <a:pt x="2204085" y="2765323"/>
                </a:lnTo>
                <a:lnTo>
                  <a:pt x="2215515" y="2809405"/>
                </a:lnTo>
                <a:lnTo>
                  <a:pt x="2225929" y="2853588"/>
                </a:lnTo>
                <a:lnTo>
                  <a:pt x="2235454" y="2897885"/>
                </a:lnTo>
                <a:lnTo>
                  <a:pt x="2243963" y="2942285"/>
                </a:lnTo>
                <a:lnTo>
                  <a:pt x="2251583" y="2986747"/>
                </a:lnTo>
                <a:lnTo>
                  <a:pt x="2258314" y="3031286"/>
                </a:lnTo>
                <a:lnTo>
                  <a:pt x="2264029" y="3075863"/>
                </a:lnTo>
                <a:lnTo>
                  <a:pt x="2268855" y="3120491"/>
                </a:lnTo>
                <a:lnTo>
                  <a:pt x="2272792" y="3165144"/>
                </a:lnTo>
                <a:lnTo>
                  <a:pt x="2275713" y="3209797"/>
                </a:lnTo>
                <a:lnTo>
                  <a:pt x="2277745" y="3254463"/>
                </a:lnTo>
                <a:lnTo>
                  <a:pt x="2278888" y="3299117"/>
                </a:lnTo>
                <a:lnTo>
                  <a:pt x="2279015" y="3343732"/>
                </a:lnTo>
                <a:lnTo>
                  <a:pt x="2278380" y="3388321"/>
                </a:lnTo>
                <a:lnTo>
                  <a:pt x="2276729" y="3432848"/>
                </a:lnTo>
                <a:lnTo>
                  <a:pt x="2274189" y="3477310"/>
                </a:lnTo>
                <a:lnTo>
                  <a:pt x="2270760" y="3521697"/>
                </a:lnTo>
                <a:lnTo>
                  <a:pt x="2266442" y="3565994"/>
                </a:lnTo>
                <a:lnTo>
                  <a:pt x="2261108" y="3610178"/>
                </a:lnTo>
                <a:lnTo>
                  <a:pt x="2255012" y="3654248"/>
                </a:lnTo>
                <a:lnTo>
                  <a:pt x="2248027" y="3698186"/>
                </a:lnTo>
                <a:lnTo>
                  <a:pt x="2240026" y="3742413"/>
                </a:lnTo>
                <a:lnTo>
                  <a:pt x="3324987" y="3742413"/>
                </a:lnTo>
                <a:lnTo>
                  <a:pt x="3332734" y="3676164"/>
                </a:lnTo>
                <a:lnTo>
                  <a:pt x="3337179" y="3631949"/>
                </a:lnTo>
                <a:lnTo>
                  <a:pt x="3340989" y="3587686"/>
                </a:lnTo>
                <a:lnTo>
                  <a:pt x="3344164" y="3543376"/>
                </a:lnTo>
                <a:lnTo>
                  <a:pt x="3346704" y="3499027"/>
                </a:lnTo>
                <a:lnTo>
                  <a:pt x="3348736" y="3454654"/>
                </a:lnTo>
                <a:lnTo>
                  <a:pt x="3350133" y="3410242"/>
                </a:lnTo>
                <a:lnTo>
                  <a:pt x="3350895" y="3365817"/>
                </a:lnTo>
                <a:lnTo>
                  <a:pt x="3351022" y="3321392"/>
                </a:lnTo>
                <a:lnTo>
                  <a:pt x="3350641" y="3276942"/>
                </a:lnTo>
                <a:lnTo>
                  <a:pt x="3349498" y="3232505"/>
                </a:lnTo>
                <a:lnTo>
                  <a:pt x="3347847" y="3188068"/>
                </a:lnTo>
                <a:lnTo>
                  <a:pt x="3345688" y="3143643"/>
                </a:lnTo>
                <a:lnTo>
                  <a:pt x="3342766" y="3099244"/>
                </a:lnTo>
                <a:lnTo>
                  <a:pt x="3339338" y="3054858"/>
                </a:lnTo>
                <a:lnTo>
                  <a:pt x="3335274" y="3010509"/>
                </a:lnTo>
                <a:lnTo>
                  <a:pt x="3330575" y="2966199"/>
                </a:lnTo>
                <a:lnTo>
                  <a:pt x="3325241" y="2921927"/>
                </a:lnTo>
                <a:lnTo>
                  <a:pt x="3319399" y="2877705"/>
                </a:lnTo>
                <a:lnTo>
                  <a:pt x="3312795" y="2833535"/>
                </a:lnTo>
                <a:lnTo>
                  <a:pt x="3305683" y="2789440"/>
                </a:lnTo>
                <a:lnTo>
                  <a:pt x="3297936" y="2745409"/>
                </a:lnTo>
                <a:lnTo>
                  <a:pt x="3289554" y="2701442"/>
                </a:lnTo>
                <a:lnTo>
                  <a:pt x="3280664" y="2657563"/>
                </a:lnTo>
                <a:lnTo>
                  <a:pt x="3271012" y="2613774"/>
                </a:lnTo>
                <a:lnTo>
                  <a:pt x="3260852" y="2570073"/>
                </a:lnTo>
                <a:lnTo>
                  <a:pt x="3250057" y="2526474"/>
                </a:lnTo>
                <a:lnTo>
                  <a:pt x="3238627" y="2482977"/>
                </a:lnTo>
                <a:lnTo>
                  <a:pt x="3226562" y="2439542"/>
                </a:lnTo>
                <a:lnTo>
                  <a:pt x="3213862" y="2396363"/>
                </a:lnTo>
                <a:lnTo>
                  <a:pt x="3200527" y="2353182"/>
                </a:lnTo>
                <a:lnTo>
                  <a:pt x="3186684" y="2310129"/>
                </a:lnTo>
                <a:lnTo>
                  <a:pt x="3172079" y="2267330"/>
                </a:lnTo>
                <a:lnTo>
                  <a:pt x="3156966" y="2224531"/>
                </a:lnTo>
                <a:lnTo>
                  <a:pt x="3141218" y="2181987"/>
                </a:lnTo>
                <a:lnTo>
                  <a:pt x="3124835" y="2139568"/>
                </a:lnTo>
                <a:lnTo>
                  <a:pt x="3107817" y="2097278"/>
                </a:lnTo>
                <a:lnTo>
                  <a:pt x="3090164" y="2055240"/>
                </a:lnTo>
                <a:lnTo>
                  <a:pt x="3071876" y="2013330"/>
                </a:lnTo>
                <a:lnTo>
                  <a:pt x="3052953" y="1971547"/>
                </a:lnTo>
                <a:lnTo>
                  <a:pt x="3033522" y="1930018"/>
                </a:lnTo>
                <a:lnTo>
                  <a:pt x="3013329" y="1888616"/>
                </a:lnTo>
                <a:lnTo>
                  <a:pt x="2992628" y="1847468"/>
                </a:lnTo>
                <a:lnTo>
                  <a:pt x="2971165" y="1806574"/>
                </a:lnTo>
                <a:lnTo>
                  <a:pt x="2949194" y="1765808"/>
                </a:lnTo>
                <a:lnTo>
                  <a:pt x="2926461" y="1725295"/>
                </a:lnTo>
                <a:lnTo>
                  <a:pt x="2903220" y="1684908"/>
                </a:lnTo>
                <a:lnTo>
                  <a:pt x="2879344" y="1644903"/>
                </a:lnTo>
                <a:lnTo>
                  <a:pt x="2854706" y="1605026"/>
                </a:lnTo>
                <a:lnTo>
                  <a:pt x="2829560" y="1565402"/>
                </a:lnTo>
                <a:lnTo>
                  <a:pt x="2803779" y="1526032"/>
                </a:lnTo>
                <a:lnTo>
                  <a:pt x="2777363" y="1487042"/>
                </a:lnTo>
                <a:lnTo>
                  <a:pt x="2750312" y="1448180"/>
                </a:lnTo>
                <a:lnTo>
                  <a:pt x="2722499" y="1409572"/>
                </a:lnTo>
                <a:lnTo>
                  <a:pt x="2694178" y="1371345"/>
                </a:lnTo>
                <a:lnTo>
                  <a:pt x="2665222" y="1333245"/>
                </a:lnTo>
                <a:lnTo>
                  <a:pt x="2635631" y="1295527"/>
                </a:lnTo>
                <a:lnTo>
                  <a:pt x="2605405" y="1258189"/>
                </a:lnTo>
                <a:lnTo>
                  <a:pt x="2574417" y="1220977"/>
                </a:lnTo>
                <a:lnTo>
                  <a:pt x="2543302" y="1184655"/>
                </a:lnTo>
                <a:lnTo>
                  <a:pt x="2511806" y="1148714"/>
                </a:lnTo>
                <a:lnTo>
                  <a:pt x="2479802" y="1113408"/>
                </a:lnTo>
                <a:lnTo>
                  <a:pt x="2447417" y="1078610"/>
                </a:lnTo>
                <a:lnTo>
                  <a:pt x="2414524" y="1044447"/>
                </a:lnTo>
                <a:lnTo>
                  <a:pt x="2381377" y="1010665"/>
                </a:lnTo>
                <a:lnTo>
                  <a:pt x="2347849" y="977518"/>
                </a:lnTo>
                <a:lnTo>
                  <a:pt x="2313813" y="944879"/>
                </a:lnTo>
                <a:lnTo>
                  <a:pt x="2279523" y="912876"/>
                </a:lnTo>
                <a:lnTo>
                  <a:pt x="2244725" y="881252"/>
                </a:lnTo>
                <a:lnTo>
                  <a:pt x="2209673" y="850264"/>
                </a:lnTo>
                <a:lnTo>
                  <a:pt x="2174240" y="819784"/>
                </a:lnTo>
                <a:lnTo>
                  <a:pt x="2138426" y="789939"/>
                </a:lnTo>
                <a:lnTo>
                  <a:pt x="2102358" y="760602"/>
                </a:lnTo>
                <a:lnTo>
                  <a:pt x="2065908" y="731773"/>
                </a:lnTo>
                <a:lnTo>
                  <a:pt x="2029079" y="703452"/>
                </a:lnTo>
                <a:lnTo>
                  <a:pt x="1991995" y="675766"/>
                </a:lnTo>
                <a:lnTo>
                  <a:pt x="1954530" y="648588"/>
                </a:lnTo>
                <a:lnTo>
                  <a:pt x="1916683" y="621918"/>
                </a:lnTo>
                <a:lnTo>
                  <a:pt x="1878583" y="595883"/>
                </a:lnTo>
                <a:lnTo>
                  <a:pt x="1840230" y="570357"/>
                </a:lnTo>
                <a:lnTo>
                  <a:pt x="1801622" y="545338"/>
                </a:lnTo>
                <a:lnTo>
                  <a:pt x="1762633" y="520953"/>
                </a:lnTo>
                <a:lnTo>
                  <a:pt x="1723389" y="496950"/>
                </a:lnTo>
                <a:lnTo>
                  <a:pt x="1683893" y="473710"/>
                </a:lnTo>
                <a:lnTo>
                  <a:pt x="1644142" y="450850"/>
                </a:lnTo>
                <a:lnTo>
                  <a:pt x="1604010" y="428625"/>
                </a:lnTo>
                <a:lnTo>
                  <a:pt x="1563751" y="407035"/>
                </a:lnTo>
                <a:lnTo>
                  <a:pt x="1523111" y="385825"/>
                </a:lnTo>
                <a:lnTo>
                  <a:pt x="1482344" y="365251"/>
                </a:lnTo>
                <a:lnTo>
                  <a:pt x="1441323" y="345313"/>
                </a:lnTo>
                <a:lnTo>
                  <a:pt x="1400048" y="325881"/>
                </a:lnTo>
                <a:lnTo>
                  <a:pt x="1358519" y="306958"/>
                </a:lnTo>
                <a:lnTo>
                  <a:pt x="1316736" y="288543"/>
                </a:lnTo>
                <a:lnTo>
                  <a:pt x="1274826" y="270763"/>
                </a:lnTo>
                <a:lnTo>
                  <a:pt x="1232700" y="253491"/>
                </a:lnTo>
                <a:lnTo>
                  <a:pt x="1190345" y="236854"/>
                </a:lnTo>
                <a:lnTo>
                  <a:pt x="1147800" y="220725"/>
                </a:lnTo>
                <a:lnTo>
                  <a:pt x="1105065" y="205231"/>
                </a:lnTo>
                <a:lnTo>
                  <a:pt x="1062151" y="190245"/>
                </a:lnTo>
                <a:lnTo>
                  <a:pt x="1019047" y="175767"/>
                </a:lnTo>
                <a:lnTo>
                  <a:pt x="975791" y="161925"/>
                </a:lnTo>
                <a:lnTo>
                  <a:pt x="932357" y="148589"/>
                </a:lnTo>
                <a:lnTo>
                  <a:pt x="888771" y="135889"/>
                </a:lnTo>
                <a:lnTo>
                  <a:pt x="845032" y="123698"/>
                </a:lnTo>
                <a:lnTo>
                  <a:pt x="801154" y="112013"/>
                </a:lnTo>
                <a:lnTo>
                  <a:pt x="757135" y="100964"/>
                </a:lnTo>
                <a:lnTo>
                  <a:pt x="712978" y="90424"/>
                </a:lnTo>
                <a:lnTo>
                  <a:pt x="668693" y="80517"/>
                </a:lnTo>
                <a:lnTo>
                  <a:pt x="624293" y="71119"/>
                </a:lnTo>
                <a:lnTo>
                  <a:pt x="579780" y="62356"/>
                </a:lnTo>
                <a:lnTo>
                  <a:pt x="535165" y="54101"/>
                </a:lnTo>
                <a:lnTo>
                  <a:pt x="490435" y="46481"/>
                </a:lnTo>
                <a:lnTo>
                  <a:pt x="445617" y="39369"/>
                </a:lnTo>
                <a:lnTo>
                  <a:pt x="400710" y="32892"/>
                </a:lnTo>
                <a:lnTo>
                  <a:pt x="355727" y="26924"/>
                </a:lnTo>
                <a:lnTo>
                  <a:pt x="310654" y="21462"/>
                </a:lnTo>
                <a:lnTo>
                  <a:pt x="265518" y="16637"/>
                </a:lnTo>
                <a:lnTo>
                  <a:pt x="220319" y="12445"/>
                </a:lnTo>
                <a:lnTo>
                  <a:pt x="175069" y="8762"/>
                </a:lnTo>
                <a:lnTo>
                  <a:pt x="129755" y="5714"/>
                </a:lnTo>
                <a:lnTo>
                  <a:pt x="84402" y="3175"/>
                </a:lnTo>
                <a:lnTo>
                  <a:pt x="39010" y="1142"/>
                </a:lnTo>
                <a:lnTo>
                  <a:pt x="0" y="0"/>
                </a:lnTo>
                <a:close/>
              </a:path>
            </a:pathLst>
          </a:custGeom>
          <a:solidFill>
            <a:srgbClr val="F7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BE1E6448-C1A3-201F-5391-5738BB7E895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6486" y="5390521"/>
            <a:ext cx="1133855" cy="1319784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F003F540-2400-7F4C-9688-977DBBC1FEBB}"/>
              </a:ext>
            </a:extLst>
          </p:cNvPr>
          <p:cNvSpPr/>
          <p:nvPr/>
        </p:nvSpPr>
        <p:spPr>
          <a:xfrm>
            <a:off x="10012680" y="7083552"/>
            <a:ext cx="565150" cy="381000"/>
          </a:xfrm>
          <a:custGeom>
            <a:avLst/>
            <a:gdLst/>
            <a:ahLst/>
            <a:cxnLst/>
            <a:rect l="l" t="t" r="r" b="b"/>
            <a:pathLst>
              <a:path w="565150" h="381000">
                <a:moveTo>
                  <a:pt x="565023" y="0"/>
                </a:moveTo>
                <a:lnTo>
                  <a:pt x="0" y="0"/>
                </a:lnTo>
                <a:lnTo>
                  <a:pt x="0" y="380999"/>
                </a:lnTo>
                <a:lnTo>
                  <a:pt x="565023" y="380999"/>
                </a:lnTo>
                <a:lnTo>
                  <a:pt x="565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>
            <a:extLst>
              <a:ext uri="{FF2B5EF4-FFF2-40B4-BE49-F238E27FC236}">
                <a16:creationId xmlns:a16="http://schemas.microsoft.com/office/drawing/2014/main" id="{4196720B-1850-9AB3-18C4-3F30117DCB38}"/>
              </a:ext>
            </a:extLst>
          </p:cNvPr>
          <p:cNvPicPr/>
          <p:nvPr/>
        </p:nvPicPr>
        <p:blipFill rotWithShape="1">
          <a:blip r:embed="rId5" cstate="print"/>
          <a:srcRect l="35938"/>
          <a:stretch/>
        </p:blipFill>
        <p:spPr>
          <a:xfrm>
            <a:off x="5796661" y="2369414"/>
            <a:ext cx="3449321" cy="1021079"/>
          </a:xfrm>
          <a:prstGeom prst="rect">
            <a:avLst/>
          </a:prstGeom>
        </p:spPr>
      </p:pic>
      <p:grpSp>
        <p:nvGrpSpPr>
          <p:cNvPr id="15" name="object 15">
            <a:extLst>
              <a:ext uri="{FF2B5EF4-FFF2-40B4-BE49-F238E27FC236}">
                <a16:creationId xmlns:a16="http://schemas.microsoft.com/office/drawing/2014/main" id="{A3BDADA3-8F4A-6F11-5FB6-F2A3EF0A9F96}"/>
              </a:ext>
            </a:extLst>
          </p:cNvPr>
          <p:cNvGrpSpPr/>
          <p:nvPr/>
        </p:nvGrpSpPr>
        <p:grpSpPr>
          <a:xfrm>
            <a:off x="8976106" y="251206"/>
            <a:ext cx="1547495" cy="538480"/>
            <a:chOff x="8976106" y="251206"/>
            <a:chExt cx="1547495" cy="538480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076CF36A-EFB8-25BE-6979-BDED46FB21C1}"/>
                </a:ext>
              </a:extLst>
            </p:cNvPr>
            <p:cNvSpPr/>
            <p:nvPr/>
          </p:nvSpPr>
          <p:spPr>
            <a:xfrm>
              <a:off x="8982455" y="257555"/>
              <a:ext cx="1534795" cy="525780"/>
            </a:xfrm>
            <a:custGeom>
              <a:avLst/>
              <a:gdLst/>
              <a:ahLst/>
              <a:cxnLst/>
              <a:rect l="l" t="t" r="r" b="b"/>
              <a:pathLst>
                <a:path w="1534795" h="525780">
                  <a:moveTo>
                    <a:pt x="1534541" y="0"/>
                  </a:moveTo>
                  <a:lnTo>
                    <a:pt x="0" y="0"/>
                  </a:lnTo>
                  <a:lnTo>
                    <a:pt x="0" y="525779"/>
                  </a:lnTo>
                  <a:lnTo>
                    <a:pt x="1534541" y="525779"/>
                  </a:lnTo>
                  <a:lnTo>
                    <a:pt x="15345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F03B09C3-0AD7-7C3A-1B41-20DD5537601E}"/>
                </a:ext>
              </a:extLst>
            </p:cNvPr>
            <p:cNvSpPr/>
            <p:nvPr/>
          </p:nvSpPr>
          <p:spPr>
            <a:xfrm>
              <a:off x="8982455" y="257555"/>
              <a:ext cx="1534795" cy="525780"/>
            </a:xfrm>
            <a:custGeom>
              <a:avLst/>
              <a:gdLst/>
              <a:ahLst/>
              <a:cxnLst/>
              <a:rect l="l" t="t" r="r" b="b"/>
              <a:pathLst>
                <a:path w="1534795" h="525780">
                  <a:moveTo>
                    <a:pt x="0" y="525779"/>
                  </a:moveTo>
                  <a:lnTo>
                    <a:pt x="1534541" y="525779"/>
                  </a:lnTo>
                  <a:lnTo>
                    <a:pt x="1534541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126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>
            <a:extLst>
              <a:ext uri="{FF2B5EF4-FFF2-40B4-BE49-F238E27FC236}">
                <a16:creationId xmlns:a16="http://schemas.microsoft.com/office/drawing/2014/main" id="{6E2447AC-F7FF-45E8-FF63-9F6E7919099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84518" y="50250"/>
            <a:ext cx="1232441" cy="1022511"/>
          </a:xfrm>
          <a:prstGeom prst="rect">
            <a:avLst/>
          </a:prstGeom>
        </p:spPr>
      </p:pic>
      <p:sp>
        <p:nvSpPr>
          <p:cNvPr id="19" name="object 19">
            <a:extLst>
              <a:ext uri="{FF2B5EF4-FFF2-40B4-BE49-F238E27FC236}">
                <a16:creationId xmlns:a16="http://schemas.microsoft.com/office/drawing/2014/main" id="{24EBBCBC-B723-75B1-6FD4-F3636F6E6611}"/>
              </a:ext>
            </a:extLst>
          </p:cNvPr>
          <p:cNvSpPr txBox="1"/>
          <p:nvPr/>
        </p:nvSpPr>
        <p:spPr>
          <a:xfrm>
            <a:off x="5183562" y="318716"/>
            <a:ext cx="1417363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42424"/>
                </a:solidFill>
                <a:latin typeface="Arial"/>
                <a:cs typeface="Arial"/>
              </a:rPr>
              <a:t>АД</a:t>
            </a:r>
            <a:r>
              <a:rPr sz="1050" spc="-5" dirty="0">
                <a:solidFill>
                  <a:srgbClr val="242424"/>
                </a:solidFill>
                <a:latin typeface="Arial"/>
                <a:cs typeface="Arial"/>
              </a:rPr>
              <a:t>МИ</a:t>
            </a:r>
            <a:r>
              <a:rPr sz="1050" spc="5" dirty="0">
                <a:solidFill>
                  <a:srgbClr val="242424"/>
                </a:solidFill>
                <a:latin typeface="Arial"/>
                <a:cs typeface="Arial"/>
              </a:rPr>
              <a:t>Н</a:t>
            </a:r>
            <a:r>
              <a:rPr sz="1050" spc="-15" dirty="0">
                <a:solidFill>
                  <a:srgbClr val="242424"/>
                </a:solidFill>
                <a:latin typeface="Arial"/>
                <a:cs typeface="Arial"/>
              </a:rPr>
              <a:t>И</a:t>
            </a:r>
            <a:r>
              <a:rPr sz="1050" spc="-10" dirty="0">
                <a:solidFill>
                  <a:srgbClr val="242424"/>
                </a:solidFill>
                <a:latin typeface="Arial"/>
                <a:cs typeface="Arial"/>
              </a:rPr>
              <a:t>СТ</a:t>
            </a:r>
            <a:r>
              <a:rPr sz="1050" spc="-25" dirty="0">
                <a:solidFill>
                  <a:srgbClr val="242424"/>
                </a:solidFill>
                <a:latin typeface="Arial"/>
                <a:cs typeface="Arial"/>
              </a:rPr>
              <a:t>Р</a:t>
            </a:r>
            <a:r>
              <a:rPr sz="1050" spc="-10" dirty="0">
                <a:solidFill>
                  <a:srgbClr val="242424"/>
                </a:solidFill>
                <a:latin typeface="Arial"/>
                <a:cs typeface="Arial"/>
              </a:rPr>
              <a:t>А</a:t>
            </a:r>
            <a:r>
              <a:rPr sz="1050" spc="-15" dirty="0">
                <a:solidFill>
                  <a:srgbClr val="242424"/>
                </a:solidFill>
                <a:latin typeface="Arial"/>
                <a:cs typeface="Arial"/>
              </a:rPr>
              <a:t>ЦИ</a:t>
            </a:r>
            <a:r>
              <a:rPr sz="1050" dirty="0">
                <a:solidFill>
                  <a:srgbClr val="242424"/>
                </a:solidFill>
                <a:latin typeface="Arial"/>
                <a:cs typeface="Arial"/>
              </a:rPr>
              <a:t>Я</a:t>
            </a:r>
            <a:br>
              <a:rPr lang="ru-RU" sz="1050" dirty="0">
                <a:solidFill>
                  <a:srgbClr val="242424"/>
                </a:solidFill>
                <a:latin typeface="Arial"/>
                <a:cs typeface="Arial"/>
              </a:rPr>
            </a:br>
            <a:r>
              <a:rPr lang="ru-RU" sz="1050" dirty="0">
                <a:solidFill>
                  <a:srgbClr val="242424"/>
                </a:solidFill>
                <a:latin typeface="Arial"/>
                <a:cs typeface="Arial"/>
              </a:rPr>
              <a:t>ТОМСКОЙ ОБЛАСТИ</a:t>
            </a:r>
            <a:endParaRPr sz="1050" dirty="0">
              <a:latin typeface="Arial"/>
              <a:cs typeface="Arial"/>
            </a:endParaRPr>
          </a:p>
        </p:txBody>
      </p:sp>
      <p:graphicFrame>
        <p:nvGraphicFramePr>
          <p:cNvPr id="31" name="Объект 30">
            <a:extLst>
              <a:ext uri="{FF2B5EF4-FFF2-40B4-BE49-F238E27FC236}">
                <a16:creationId xmlns:a16="http://schemas.microsoft.com/office/drawing/2014/main" id="{1032C807-3FDC-EEDC-657F-6CE679EAB9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8904" y="4028022"/>
          <a:ext cx="2175067" cy="217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199680" imgH="3199680" progId="">
                  <p:embed/>
                </p:oleObj>
              </mc:Choice>
              <mc:Fallback>
                <p:oleObj r:id="rId7" imgW="3199680" imgH="3199680" progId="">
                  <p:embed/>
                  <p:pic>
                    <p:nvPicPr>
                      <p:cNvPr id="31" name="Объект 3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08904" y="4028022"/>
                        <a:ext cx="2175067" cy="2175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>
            <a:extLst>
              <a:ext uri="{FF2B5EF4-FFF2-40B4-BE49-F238E27FC236}">
                <a16:creationId xmlns:a16="http://schemas.microsoft.com/office/drawing/2014/main" id="{72D1A5F8-DE28-044B-540E-440F8ED97C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28732" y="4028022"/>
          <a:ext cx="2178464" cy="2178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3199680" imgH="3199680" progId="">
                  <p:embed/>
                </p:oleObj>
              </mc:Choice>
              <mc:Fallback>
                <p:oleObj r:id="rId9" imgW="3199680" imgH="3199680" progId="">
                  <p:embed/>
                  <p:pic>
                    <p:nvPicPr>
                      <p:cNvPr id="32" name="Объект 3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28732" y="4028022"/>
                        <a:ext cx="2178464" cy="2178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bject 21">
            <a:extLst>
              <a:ext uri="{FF2B5EF4-FFF2-40B4-BE49-F238E27FC236}">
                <a16:creationId xmlns:a16="http://schemas.microsoft.com/office/drawing/2014/main" id="{FEA15B38-093B-31F5-9BA4-B63F91B1C846}"/>
              </a:ext>
            </a:extLst>
          </p:cNvPr>
          <p:cNvSpPr txBox="1"/>
          <p:nvPr/>
        </p:nvSpPr>
        <p:spPr>
          <a:xfrm>
            <a:off x="-164296" y="6391159"/>
            <a:ext cx="344932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542012"/>
                </a:solidFill>
                <a:latin typeface="Arial Black"/>
                <a:cs typeface="Arial Black"/>
              </a:rPr>
              <a:t>Наш сайт</a:t>
            </a:r>
            <a:endParaRPr lang="en-US" sz="2000" dirty="0">
              <a:solidFill>
                <a:srgbClr val="542012"/>
              </a:solidFill>
              <a:latin typeface="Arial Black"/>
              <a:cs typeface="Arial Black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mb.tomsk.ru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35" name="object 21">
            <a:extLst>
              <a:ext uri="{FF2B5EF4-FFF2-40B4-BE49-F238E27FC236}">
                <a16:creationId xmlns:a16="http://schemas.microsoft.com/office/drawing/2014/main" id="{4B3D7C26-5B9F-07DC-DD75-7B70BABB496E}"/>
              </a:ext>
            </a:extLst>
          </p:cNvPr>
          <p:cNvSpPr txBox="1"/>
          <p:nvPr/>
        </p:nvSpPr>
        <p:spPr>
          <a:xfrm>
            <a:off x="3331047" y="6398239"/>
            <a:ext cx="2180536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542012"/>
                </a:solidFill>
                <a:latin typeface="Arial Black"/>
                <a:cs typeface="Arial Black"/>
              </a:rPr>
              <a:t>Наш </a:t>
            </a: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Telegram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42012"/>
                </a:solidFill>
                <a:latin typeface="Arial Black"/>
              </a:rPr>
              <a:t>t.me/</a:t>
            </a:r>
            <a:r>
              <a:rPr lang="en-US" sz="2000" dirty="0" err="1">
                <a:solidFill>
                  <a:srgbClr val="542012"/>
                </a:solidFill>
                <a:latin typeface="Arial Black"/>
              </a:rPr>
              <a:t>frb_tomsk</a:t>
            </a:r>
            <a:endParaRPr sz="2000" dirty="0">
              <a:solidFill>
                <a:srgbClr val="542012"/>
              </a:solidFill>
              <a:latin typeface="Arial Black"/>
            </a:endParaRPr>
          </a:p>
        </p:txBody>
      </p:sp>
      <p:sp>
        <p:nvSpPr>
          <p:cNvPr id="36" name="object 21">
            <a:extLst>
              <a:ext uri="{FF2B5EF4-FFF2-40B4-BE49-F238E27FC236}">
                <a16:creationId xmlns:a16="http://schemas.microsoft.com/office/drawing/2014/main" id="{E11C71AF-2CF7-321B-1B13-CE125F9CA9AB}"/>
              </a:ext>
            </a:extLst>
          </p:cNvPr>
          <p:cNvSpPr txBox="1"/>
          <p:nvPr/>
        </p:nvSpPr>
        <p:spPr>
          <a:xfrm>
            <a:off x="5729838" y="6430156"/>
            <a:ext cx="2944468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542012"/>
                </a:solidFill>
                <a:latin typeface="Arial Black"/>
                <a:cs typeface="Arial Black"/>
              </a:rPr>
              <a:t>Наш </a:t>
            </a: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VK</a:t>
            </a:r>
            <a:endParaRPr lang="ru-RU" sz="2000" dirty="0">
              <a:solidFill>
                <a:srgbClr val="542012"/>
              </a:solidFill>
              <a:latin typeface="Arial Black"/>
              <a:cs typeface="Arial Black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vk.com/</a:t>
            </a:r>
            <a:r>
              <a:rPr lang="en-US" sz="2000" dirty="0" err="1">
                <a:solidFill>
                  <a:srgbClr val="542012"/>
                </a:solidFill>
                <a:latin typeface="Arial Black"/>
              </a:rPr>
              <a:t>frb_tomsk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351C01-6EF5-1765-1636-A6EF57AFE0D8}"/>
              </a:ext>
            </a:extLst>
          </p:cNvPr>
          <p:cNvSpPr txBox="1"/>
          <p:nvPr/>
        </p:nvSpPr>
        <p:spPr>
          <a:xfrm>
            <a:off x="5864248" y="3187370"/>
            <a:ext cx="3673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dirty="0">
                <a:solidFill>
                  <a:srgbClr val="EB5238"/>
                </a:solidFill>
                <a:cs typeface="Arial Black"/>
              </a:rPr>
              <a:t>Томская область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2A0A3539-1A45-3908-CEE6-49460FB82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0" y="86566"/>
            <a:ext cx="2542129" cy="9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DC511E-9342-349E-BC7F-C3C166623E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0" y="3925429"/>
            <a:ext cx="2367833" cy="23678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5CCB70-94E3-F6CB-A50C-4317682F5B4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046" y="-5351"/>
            <a:ext cx="2065054" cy="11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object 21">
            <a:extLst>
              <a:ext uri="{FF2B5EF4-FFF2-40B4-BE49-F238E27FC236}">
                <a16:creationId xmlns:a16="http://schemas.microsoft.com/office/drawing/2014/main" id="{7E1B70E0-848E-63D9-A6DE-4821FD68A277}"/>
              </a:ext>
            </a:extLst>
          </p:cNvPr>
          <p:cNvSpPr txBox="1"/>
          <p:nvPr/>
        </p:nvSpPr>
        <p:spPr>
          <a:xfrm>
            <a:off x="7208126" y="1812007"/>
            <a:ext cx="2066813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0" dirty="0">
                <a:solidFill>
                  <a:srgbClr val="542012"/>
                </a:solidFill>
                <a:latin typeface="Arial Black"/>
                <a:cs typeface="Arial Black"/>
              </a:rPr>
              <a:t>МОЙ</a:t>
            </a:r>
            <a:endParaRPr sz="6000" dirty="0">
              <a:latin typeface="Arial Black"/>
              <a:cs typeface="Arial Black"/>
            </a:endParaRP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F48F3A55-6328-FC84-0245-D58F1A3EE4C7}"/>
              </a:ext>
            </a:extLst>
          </p:cNvPr>
          <p:cNvSpPr txBox="1"/>
          <p:nvPr/>
        </p:nvSpPr>
        <p:spPr>
          <a:xfrm>
            <a:off x="6252321" y="1105644"/>
            <a:ext cx="29673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542012"/>
                </a:solidFill>
                <a:latin typeface="Arial Black"/>
                <a:cs typeface="Arial Black"/>
              </a:rPr>
              <a:t>ЦЕНТР</a:t>
            </a:r>
            <a:endParaRPr sz="60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1278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820D3-1BC9-1723-9AA8-400E23B34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3">
            <a:extLst>
              <a:ext uri="{FF2B5EF4-FFF2-40B4-BE49-F238E27FC236}">
                <a16:creationId xmlns:a16="http://schemas.microsoft.com/office/drawing/2014/main" id="{5D6899A5-C320-6968-80CC-60F9B2C73688}"/>
              </a:ext>
            </a:extLst>
          </p:cNvPr>
          <p:cNvSpPr txBox="1"/>
          <p:nvPr/>
        </p:nvSpPr>
        <p:spPr>
          <a:xfrm>
            <a:off x="950754" y="5687202"/>
            <a:ext cx="3407410" cy="3814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endParaRPr sz="1200" dirty="0">
              <a:latin typeface="Arial"/>
              <a:cs typeface="Arial"/>
            </a:endParaRPr>
          </a:p>
          <a:p>
            <a:pPr marL="12700" marR="994410">
              <a:lnSpc>
                <a:spcPct val="106700"/>
              </a:lnSpc>
            </a:pPr>
            <a:endParaRPr lang="ru-RU" sz="1200" b="1" spc="-15" dirty="0">
              <a:solidFill>
                <a:srgbClr val="EB5238"/>
              </a:solidFill>
              <a:latin typeface="Arial"/>
              <a:cs typeface="Arial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17CBF35-C420-9F85-C7A8-4FE5C13372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83" y="0"/>
            <a:ext cx="2754697" cy="14873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object 17">
            <a:extLst>
              <a:ext uri="{FF2B5EF4-FFF2-40B4-BE49-F238E27FC236}">
                <a16:creationId xmlns:a16="http://schemas.microsoft.com/office/drawing/2014/main" id="{5A2ED370-EA35-5536-2234-6A2708078E11}"/>
              </a:ext>
            </a:extLst>
          </p:cNvPr>
          <p:cNvGrpSpPr/>
          <p:nvPr/>
        </p:nvGrpSpPr>
        <p:grpSpPr>
          <a:xfrm>
            <a:off x="8234680" y="5281930"/>
            <a:ext cx="2458720" cy="2287270"/>
            <a:chOff x="8234171" y="5271515"/>
            <a:chExt cx="2458720" cy="2287270"/>
          </a:xfrm>
        </p:grpSpPr>
        <p:sp>
          <p:nvSpPr>
            <p:cNvPr id="8" name="object 18">
              <a:extLst>
                <a:ext uri="{FF2B5EF4-FFF2-40B4-BE49-F238E27FC236}">
                  <a16:creationId xmlns:a16="http://schemas.microsoft.com/office/drawing/2014/main" id="{8C17AF6C-F768-BCCC-78D2-B50F1FF69912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9">
              <a:extLst>
                <a:ext uri="{FF2B5EF4-FFF2-40B4-BE49-F238E27FC236}">
                  <a16:creationId xmlns:a16="http://schemas.microsoft.com/office/drawing/2014/main" id="{AFA47C10-E090-1B49-0886-C10C30856B1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4B913B8-839C-617C-27A7-97C1EE18A8AD}"/>
              </a:ext>
            </a:extLst>
          </p:cNvPr>
          <p:cNvCxnSpPr>
            <a:cxnSpLocks/>
          </p:cNvCxnSpPr>
          <p:nvPr/>
        </p:nvCxnSpPr>
        <p:spPr>
          <a:xfrm>
            <a:off x="5555880" y="2055747"/>
            <a:ext cx="7578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11">
            <a:extLst>
              <a:ext uri="{FF2B5EF4-FFF2-40B4-BE49-F238E27FC236}">
                <a16:creationId xmlns:a16="http://schemas.microsoft.com/office/drawing/2014/main" id="{DCA34D87-2C2F-C063-8F66-E36C309AD1BE}"/>
              </a:ext>
            </a:extLst>
          </p:cNvPr>
          <p:cNvSpPr txBox="1"/>
          <p:nvPr/>
        </p:nvSpPr>
        <p:spPr>
          <a:xfrm>
            <a:off x="1284553" y="509671"/>
            <a:ext cx="699102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3200" spc="5" dirty="0">
                <a:solidFill>
                  <a:srgbClr val="542012"/>
                </a:solidFill>
                <a:latin typeface="Arial Black" panose="020B0A04020102020204" pitchFamily="34" charset="0"/>
                <a:cs typeface="Roboto"/>
              </a:rPr>
              <a:t>ЦЕНТР «МОЙ БИЗНЕС»</a:t>
            </a:r>
            <a:endParaRPr sz="3200" spc="5" dirty="0">
              <a:solidFill>
                <a:srgbClr val="542012"/>
              </a:solidFill>
              <a:latin typeface="Arial Black" panose="020B0A04020102020204" pitchFamily="34" charset="0"/>
              <a:cs typeface="Roboto"/>
            </a:endParaRPr>
          </a:p>
        </p:txBody>
      </p:sp>
      <p:sp>
        <p:nvSpPr>
          <p:cNvPr id="24" name="object 32">
            <a:extLst>
              <a:ext uri="{FF2B5EF4-FFF2-40B4-BE49-F238E27FC236}">
                <a16:creationId xmlns:a16="http://schemas.microsoft.com/office/drawing/2014/main" id="{0AAD9765-D74B-C016-85E8-26EE1A29BB03}"/>
              </a:ext>
            </a:extLst>
          </p:cNvPr>
          <p:cNvSpPr txBox="1"/>
          <p:nvPr/>
        </p:nvSpPr>
        <p:spPr>
          <a:xfrm>
            <a:off x="480979" y="1949949"/>
            <a:ext cx="6022316" cy="18909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2438" lvl="0"/>
            <a:r>
              <a:rPr lang="ru-RU" b="1" dirty="0">
                <a:solidFill>
                  <a:srgbClr val="242424"/>
                </a:solidFill>
                <a:latin typeface="Arial"/>
                <a:cs typeface="Arial"/>
              </a:rPr>
              <a:t>Мероприятия по старту и началу ведения бизнеса:</a:t>
            </a:r>
          </a:p>
          <a:p>
            <a:pPr lvl="0"/>
            <a:r>
              <a:rPr lang="ru-RU" dirty="0">
                <a:solidFill>
                  <a:srgbClr val="242424"/>
                </a:solidFill>
                <a:latin typeface="Arial"/>
                <a:cs typeface="Arial"/>
              </a:rPr>
              <a:t>     - бизнес-планирование</a:t>
            </a:r>
          </a:p>
          <a:p>
            <a:pPr lvl="0"/>
            <a:r>
              <a:rPr lang="ru-RU" dirty="0">
                <a:solidFill>
                  <a:srgbClr val="242424"/>
                </a:solidFill>
                <a:latin typeface="Arial"/>
                <a:cs typeface="Arial"/>
              </a:rPr>
              <a:t>     - налоговая отчетность</a:t>
            </a:r>
          </a:p>
          <a:p>
            <a:pPr lvl="0"/>
            <a:r>
              <a:rPr lang="ru-RU" dirty="0">
                <a:solidFill>
                  <a:srgbClr val="242424"/>
                </a:solidFill>
                <a:latin typeface="Arial"/>
                <a:cs typeface="Arial"/>
              </a:rPr>
              <a:t>     - юридические аспекты ведения бизнеса</a:t>
            </a:r>
          </a:p>
          <a:p>
            <a:pPr lvl="0"/>
            <a:r>
              <a:rPr lang="ru-RU" dirty="0">
                <a:solidFill>
                  <a:srgbClr val="242424"/>
                </a:solidFill>
                <a:latin typeface="Arial"/>
                <a:cs typeface="Arial"/>
              </a:rPr>
              <a:t>     - азбука самозанятости</a:t>
            </a:r>
          </a:p>
          <a:p>
            <a:pPr lvl="0"/>
            <a:endParaRPr lang="ru-RU" sz="1400" dirty="0">
              <a:solidFill>
                <a:srgbClr val="242424"/>
              </a:solidFill>
              <a:latin typeface="Arial"/>
              <a:cs typeface="Arial"/>
            </a:endParaRPr>
          </a:p>
        </p:txBody>
      </p:sp>
      <p:sp>
        <p:nvSpPr>
          <p:cNvPr id="26" name="object 42">
            <a:extLst>
              <a:ext uri="{FF2B5EF4-FFF2-40B4-BE49-F238E27FC236}">
                <a16:creationId xmlns:a16="http://schemas.microsoft.com/office/drawing/2014/main" id="{78DFEC28-F34B-DD7F-E7C4-B713C67D8D00}"/>
              </a:ext>
            </a:extLst>
          </p:cNvPr>
          <p:cNvSpPr txBox="1"/>
          <p:nvPr/>
        </p:nvSpPr>
        <p:spPr>
          <a:xfrm>
            <a:off x="5766124" y="4232865"/>
            <a:ext cx="442386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br>
              <a:rPr lang="ru-RU" sz="1600" dirty="0">
                <a:solidFill>
                  <a:srgbClr val="277C7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sz="1600" dirty="0">
              <a:solidFill>
                <a:srgbClr val="277C7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object 21">
            <a:extLst>
              <a:ext uri="{FF2B5EF4-FFF2-40B4-BE49-F238E27FC236}">
                <a16:creationId xmlns:a16="http://schemas.microsoft.com/office/drawing/2014/main" id="{43B98C62-C749-251F-471E-0318B12F34E3}"/>
              </a:ext>
            </a:extLst>
          </p:cNvPr>
          <p:cNvSpPr txBox="1"/>
          <p:nvPr/>
        </p:nvSpPr>
        <p:spPr>
          <a:xfrm>
            <a:off x="9166757" y="3440530"/>
            <a:ext cx="1910819" cy="62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000" dirty="0">
              <a:latin typeface="Arial Black"/>
              <a:cs typeface="Arial Black"/>
            </a:endParaRP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904B17A2-EC2E-EB1A-78C4-BA6F357BFBB0}"/>
              </a:ext>
            </a:extLst>
          </p:cNvPr>
          <p:cNvSpPr txBox="1"/>
          <p:nvPr/>
        </p:nvSpPr>
        <p:spPr>
          <a:xfrm>
            <a:off x="480979" y="1399834"/>
            <a:ext cx="5677537" cy="335988"/>
          </a:xfrm>
          <a:prstGeom prst="rect">
            <a:avLst/>
          </a:prstGeom>
          <a:solidFill>
            <a:srgbClr val="EB5238"/>
          </a:solidFill>
        </p:spPr>
        <p:txBody>
          <a:bodyPr vert="horz" wrap="square" lIns="0" tIns="58419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459"/>
              </a:spcBef>
            </a:pPr>
            <a:r>
              <a:rPr lang="ru-RU" spc="-1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2025 г.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0DC1F-EBA4-B647-8349-1B6AEB5B8F33}"/>
              </a:ext>
            </a:extLst>
          </p:cNvPr>
          <p:cNvSpPr txBox="1"/>
          <p:nvPr/>
        </p:nvSpPr>
        <p:spPr>
          <a:xfrm>
            <a:off x="1079499" y="4417743"/>
            <a:ext cx="68622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b="1" spc="-5" dirty="0">
                <a:solidFill>
                  <a:srgbClr val="242424"/>
                </a:solidFill>
                <a:latin typeface="Arial"/>
                <a:cs typeface="Arial"/>
              </a:rPr>
              <a:t>Форум «День российского предпринимательства» (26.05.2025 г.)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600" b="1" spc="-5" dirty="0">
              <a:solidFill>
                <a:srgbClr val="242424"/>
              </a:solidFill>
              <a:latin typeface="Arial"/>
              <a:cs typeface="Arial"/>
            </a:endParaRPr>
          </a:p>
          <a:p>
            <a:pPr lvl="0"/>
            <a:r>
              <a:rPr lang="ru-RU" sz="1600" b="1" spc="-5" dirty="0">
                <a:solidFill>
                  <a:srgbClr val="242424"/>
                </a:solidFill>
                <a:latin typeface="Arial"/>
                <a:cs typeface="Arial"/>
              </a:rPr>
              <a:t>Межмуниципальные Форумы (3 шт.)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20F5E-C95A-678A-80C2-C16B6FAE2086}"/>
              </a:ext>
            </a:extLst>
          </p:cNvPr>
          <p:cNvSpPr txBox="1"/>
          <p:nvPr/>
        </p:nvSpPr>
        <p:spPr>
          <a:xfrm>
            <a:off x="1048232" y="5371967"/>
            <a:ext cx="55399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b="1" spc="-5" dirty="0">
                <a:solidFill>
                  <a:srgbClr val="242424"/>
                </a:solidFill>
                <a:latin typeface="Arial"/>
                <a:cs typeface="Arial"/>
              </a:rPr>
              <a:t>Стажировки в Сибирском федеральном округе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600" b="1" spc="-5" dirty="0">
              <a:solidFill>
                <a:srgbClr val="242424"/>
              </a:solidFill>
              <a:latin typeface="Arial"/>
              <a:cs typeface="Arial"/>
            </a:endParaRPr>
          </a:p>
          <a:p>
            <a:pPr lvl="0"/>
            <a:r>
              <a:rPr lang="ru-RU" sz="1600" b="1" spc="-5" dirty="0">
                <a:solidFill>
                  <a:srgbClr val="242424"/>
                </a:solidFill>
                <a:latin typeface="Arial"/>
                <a:cs typeface="Arial"/>
              </a:rPr>
              <a:t>Ярмарки на событийных мероприятиях</a:t>
            </a:r>
          </a:p>
          <a:p>
            <a:pPr lvl="0"/>
            <a:endParaRPr lang="ru-RU" sz="1600" b="1" spc="-5" dirty="0">
              <a:solidFill>
                <a:srgbClr val="242424"/>
              </a:solidFill>
              <a:latin typeface="Arial"/>
              <a:cs typeface="Arial"/>
            </a:endParaRPr>
          </a:p>
          <a:p>
            <a:pPr lvl="0"/>
            <a:r>
              <a:rPr lang="ru-RU" sz="1600" b="1" spc="-5" dirty="0">
                <a:solidFill>
                  <a:srgbClr val="242424"/>
                </a:solidFill>
                <a:latin typeface="Arial"/>
                <a:cs typeface="Arial"/>
              </a:rPr>
              <a:t>Форум «Бизнес от сердца»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4BEFC3-3F99-6FEC-E81E-177E52D8453A}"/>
              </a:ext>
            </a:extLst>
          </p:cNvPr>
          <p:cNvSpPr txBox="1"/>
          <p:nvPr/>
        </p:nvSpPr>
        <p:spPr>
          <a:xfrm>
            <a:off x="6032500" y="1963994"/>
            <a:ext cx="48173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0"/>
            <a:r>
              <a:rPr lang="ru-RU" sz="1800" b="1" dirty="0">
                <a:solidFill>
                  <a:srgbClr val="242424"/>
                </a:solidFill>
                <a:latin typeface="Arial"/>
                <a:cs typeface="Arial"/>
              </a:rPr>
              <a:t>Обучающие мероприятия в муниципалитетах Томско</a:t>
            </a:r>
            <a:r>
              <a:rPr lang="ru-RU" b="1" dirty="0">
                <a:solidFill>
                  <a:srgbClr val="242424"/>
                </a:solidFill>
                <a:latin typeface="Arial"/>
                <a:cs typeface="Arial"/>
              </a:rPr>
              <a:t>й области</a:t>
            </a:r>
            <a:endParaRPr lang="ru-RU" sz="1800" b="1" dirty="0">
              <a:solidFill>
                <a:srgbClr val="242424"/>
              </a:solidFill>
              <a:latin typeface="Arial"/>
              <a:cs typeface="Arial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800" b="1" dirty="0">
              <a:solidFill>
                <a:srgbClr val="242424"/>
              </a:solidFill>
              <a:latin typeface="Arial"/>
              <a:cs typeface="Arial"/>
            </a:endParaRPr>
          </a:p>
          <a:p>
            <a:pPr marL="355600" lvl="0"/>
            <a:r>
              <a:rPr lang="ru-RU" sz="1800" b="1" dirty="0">
                <a:solidFill>
                  <a:srgbClr val="242424"/>
                </a:solidFill>
                <a:latin typeface="Arial"/>
                <a:cs typeface="Arial"/>
              </a:rPr>
              <a:t>Обучающие программы </a:t>
            </a:r>
          </a:p>
          <a:p>
            <a:pPr lvl="0"/>
            <a:r>
              <a:rPr lang="ru-RU" sz="1800" dirty="0">
                <a:solidFill>
                  <a:srgbClr val="242424"/>
                </a:solidFill>
                <a:latin typeface="Arial"/>
                <a:cs typeface="Arial"/>
              </a:rPr>
              <a:t>      - Школа предпринимател</a:t>
            </a:r>
            <a:r>
              <a:rPr lang="ru-RU" dirty="0">
                <a:solidFill>
                  <a:srgbClr val="242424"/>
                </a:solidFill>
                <a:latin typeface="Arial"/>
                <a:cs typeface="Arial"/>
              </a:rPr>
              <a:t>ьства</a:t>
            </a:r>
            <a:endParaRPr lang="ru-RU" sz="1800" dirty="0">
              <a:solidFill>
                <a:srgbClr val="242424"/>
              </a:solidFill>
              <a:latin typeface="Arial"/>
              <a:cs typeface="Arial"/>
            </a:endParaRPr>
          </a:p>
          <a:p>
            <a:pPr lvl="0"/>
            <a:r>
              <a:rPr lang="ru-RU" sz="1800" dirty="0">
                <a:solidFill>
                  <a:srgbClr val="242424"/>
                </a:solidFill>
                <a:latin typeface="Arial"/>
                <a:cs typeface="Arial"/>
              </a:rPr>
              <a:t>      - Азбука предпринимателя</a:t>
            </a:r>
          </a:p>
          <a:p>
            <a:pPr lvl="0"/>
            <a:r>
              <a:rPr lang="ru-RU" sz="1800" dirty="0">
                <a:solidFill>
                  <a:srgbClr val="242424"/>
                </a:solidFill>
                <a:latin typeface="Arial"/>
                <a:cs typeface="Arial"/>
              </a:rPr>
              <a:t>      - Мама-предприниматель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D5891F7F-7EC4-C77E-9678-4ED425525E9E}"/>
              </a:ext>
            </a:extLst>
          </p:cNvPr>
          <p:cNvCxnSpPr>
            <a:cxnSpLocks/>
          </p:cNvCxnSpPr>
          <p:nvPr/>
        </p:nvCxnSpPr>
        <p:spPr>
          <a:xfrm flipH="1">
            <a:off x="480979" y="4117875"/>
            <a:ext cx="9894921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5" name="object 9">
            <a:extLst>
              <a:ext uri="{FF2B5EF4-FFF2-40B4-BE49-F238E27FC236}">
                <a16:creationId xmlns:a16="http://schemas.microsoft.com/office/drawing/2014/main" id="{D201AFA8-74A1-FB3B-4EFD-86E47C0D367C}"/>
              </a:ext>
            </a:extLst>
          </p:cNvPr>
          <p:cNvGrpSpPr/>
          <p:nvPr/>
        </p:nvGrpSpPr>
        <p:grpSpPr>
          <a:xfrm>
            <a:off x="622300" y="2023902"/>
            <a:ext cx="259709" cy="427476"/>
            <a:chOff x="6114288" y="1844039"/>
            <a:chExt cx="1000125" cy="1901698"/>
          </a:xfrm>
        </p:grpSpPr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1AD8C2AA-541A-A976-9787-3E266A485086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BCD2F7F8-64E1-DFCB-6E6E-A7B8B4509B85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8" name="object 12">
              <a:extLst>
                <a:ext uri="{FF2B5EF4-FFF2-40B4-BE49-F238E27FC236}">
                  <a16:creationId xmlns:a16="http://schemas.microsoft.com/office/drawing/2014/main" id="{D0611D3D-0B89-22B0-78DB-B0BA7DA66F6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19" name="object 9">
            <a:extLst>
              <a:ext uri="{FF2B5EF4-FFF2-40B4-BE49-F238E27FC236}">
                <a16:creationId xmlns:a16="http://schemas.microsoft.com/office/drawing/2014/main" id="{802791D7-4040-28C6-289F-11ED2B0F2393}"/>
              </a:ext>
            </a:extLst>
          </p:cNvPr>
          <p:cNvGrpSpPr/>
          <p:nvPr/>
        </p:nvGrpSpPr>
        <p:grpSpPr>
          <a:xfrm>
            <a:off x="6142727" y="2056137"/>
            <a:ext cx="259709" cy="427476"/>
            <a:chOff x="6114288" y="1844039"/>
            <a:chExt cx="1000125" cy="1901698"/>
          </a:xfrm>
        </p:grpSpPr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AF47DDBA-28A6-EA40-831C-90A8F7D90323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7D8B5CCE-717D-FF3C-5030-946D4777F2CB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22" name="object 12">
              <a:extLst>
                <a:ext uri="{FF2B5EF4-FFF2-40B4-BE49-F238E27FC236}">
                  <a16:creationId xmlns:a16="http://schemas.microsoft.com/office/drawing/2014/main" id="{B9044CE9-C85E-DD39-E639-03E95952508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23" name="object 9">
            <a:extLst>
              <a:ext uri="{FF2B5EF4-FFF2-40B4-BE49-F238E27FC236}">
                <a16:creationId xmlns:a16="http://schemas.microsoft.com/office/drawing/2014/main" id="{6560E74E-30B8-CC43-90BC-DFF8B92D11E0}"/>
              </a:ext>
            </a:extLst>
          </p:cNvPr>
          <p:cNvGrpSpPr/>
          <p:nvPr/>
        </p:nvGrpSpPr>
        <p:grpSpPr>
          <a:xfrm>
            <a:off x="6140847" y="2880819"/>
            <a:ext cx="259709" cy="427476"/>
            <a:chOff x="6114288" y="1844039"/>
            <a:chExt cx="1000125" cy="1901698"/>
          </a:xfrm>
        </p:grpSpPr>
        <p:sp>
          <p:nvSpPr>
            <p:cNvPr id="25" name="object 10">
              <a:extLst>
                <a:ext uri="{FF2B5EF4-FFF2-40B4-BE49-F238E27FC236}">
                  <a16:creationId xmlns:a16="http://schemas.microsoft.com/office/drawing/2014/main" id="{8ED98772-AA12-ABEC-0A2E-4659D6E504AB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A65049B5-0446-C63C-34BD-A1B39C5CC149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28" name="object 12">
              <a:extLst>
                <a:ext uri="{FF2B5EF4-FFF2-40B4-BE49-F238E27FC236}">
                  <a16:creationId xmlns:a16="http://schemas.microsoft.com/office/drawing/2014/main" id="{53C47219-67B6-89C9-2AD7-0B2F5597617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29" name="object 9">
            <a:extLst>
              <a:ext uri="{FF2B5EF4-FFF2-40B4-BE49-F238E27FC236}">
                <a16:creationId xmlns:a16="http://schemas.microsoft.com/office/drawing/2014/main" id="{7BEE79CB-3B00-0FEC-A101-DACDCBDCF9A1}"/>
              </a:ext>
            </a:extLst>
          </p:cNvPr>
          <p:cNvGrpSpPr/>
          <p:nvPr/>
        </p:nvGrpSpPr>
        <p:grpSpPr>
          <a:xfrm>
            <a:off x="665829" y="4445118"/>
            <a:ext cx="259709" cy="359985"/>
            <a:chOff x="6114288" y="1844039"/>
            <a:chExt cx="1000125" cy="1901698"/>
          </a:xfrm>
        </p:grpSpPr>
        <p:sp>
          <p:nvSpPr>
            <p:cNvPr id="31" name="object 10">
              <a:extLst>
                <a:ext uri="{FF2B5EF4-FFF2-40B4-BE49-F238E27FC236}">
                  <a16:creationId xmlns:a16="http://schemas.microsoft.com/office/drawing/2014/main" id="{DA19F62D-5CDE-66AE-5A03-B6BE78D2A55E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32" name="object 11">
              <a:extLst>
                <a:ext uri="{FF2B5EF4-FFF2-40B4-BE49-F238E27FC236}">
                  <a16:creationId xmlns:a16="http://schemas.microsoft.com/office/drawing/2014/main" id="{55E4CC3C-BD43-7146-9F18-6B2FA19BD44E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33" name="object 12">
              <a:extLst>
                <a:ext uri="{FF2B5EF4-FFF2-40B4-BE49-F238E27FC236}">
                  <a16:creationId xmlns:a16="http://schemas.microsoft.com/office/drawing/2014/main" id="{0D485F34-1BE3-E363-B58F-BCDF8764143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5" name="object 9">
            <a:extLst>
              <a:ext uri="{FF2B5EF4-FFF2-40B4-BE49-F238E27FC236}">
                <a16:creationId xmlns:a16="http://schemas.microsoft.com/office/drawing/2014/main" id="{F43447B5-07F1-CEC6-7EEF-13B817DBFF45}"/>
              </a:ext>
            </a:extLst>
          </p:cNvPr>
          <p:cNvGrpSpPr/>
          <p:nvPr/>
        </p:nvGrpSpPr>
        <p:grpSpPr>
          <a:xfrm>
            <a:off x="682728" y="4899751"/>
            <a:ext cx="259709" cy="359985"/>
            <a:chOff x="6114288" y="1844039"/>
            <a:chExt cx="1000125" cy="1901698"/>
          </a:xfrm>
        </p:grpSpPr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AD71CBDA-F507-4C2F-8910-DB85ABCBA69C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43" name="object 11">
              <a:extLst>
                <a:ext uri="{FF2B5EF4-FFF2-40B4-BE49-F238E27FC236}">
                  <a16:creationId xmlns:a16="http://schemas.microsoft.com/office/drawing/2014/main" id="{D6FE7A70-152A-0976-5BFF-D2C072180D34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44" name="object 12">
              <a:extLst>
                <a:ext uri="{FF2B5EF4-FFF2-40B4-BE49-F238E27FC236}">
                  <a16:creationId xmlns:a16="http://schemas.microsoft.com/office/drawing/2014/main" id="{2D6430BE-2F26-9B6A-8722-AB5498BC896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45" name="object 9">
            <a:extLst>
              <a:ext uri="{FF2B5EF4-FFF2-40B4-BE49-F238E27FC236}">
                <a16:creationId xmlns:a16="http://schemas.microsoft.com/office/drawing/2014/main" id="{2EF9B411-C1D2-C3DD-DC08-990FF30AFAFC}"/>
              </a:ext>
            </a:extLst>
          </p:cNvPr>
          <p:cNvGrpSpPr/>
          <p:nvPr/>
        </p:nvGrpSpPr>
        <p:grpSpPr>
          <a:xfrm>
            <a:off x="682727" y="5406985"/>
            <a:ext cx="259709" cy="359985"/>
            <a:chOff x="6114288" y="1844039"/>
            <a:chExt cx="1000125" cy="1901698"/>
          </a:xfrm>
        </p:grpSpPr>
        <p:sp>
          <p:nvSpPr>
            <p:cNvPr id="46" name="object 10">
              <a:extLst>
                <a:ext uri="{FF2B5EF4-FFF2-40B4-BE49-F238E27FC236}">
                  <a16:creationId xmlns:a16="http://schemas.microsoft.com/office/drawing/2014/main" id="{BC25BD40-CF0E-D8C8-2BE3-7F2AE32160B2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47" name="object 11">
              <a:extLst>
                <a:ext uri="{FF2B5EF4-FFF2-40B4-BE49-F238E27FC236}">
                  <a16:creationId xmlns:a16="http://schemas.microsoft.com/office/drawing/2014/main" id="{654A7256-0171-BBEE-E6FC-9771EF60F876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48" name="object 12">
              <a:extLst>
                <a:ext uri="{FF2B5EF4-FFF2-40B4-BE49-F238E27FC236}">
                  <a16:creationId xmlns:a16="http://schemas.microsoft.com/office/drawing/2014/main" id="{4B9F15E3-23C4-93B2-8F9A-81F41FA537E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49" name="object 9">
            <a:extLst>
              <a:ext uri="{FF2B5EF4-FFF2-40B4-BE49-F238E27FC236}">
                <a16:creationId xmlns:a16="http://schemas.microsoft.com/office/drawing/2014/main" id="{7EEBF2DD-EEA0-C340-C60C-E1E6BAD3D009}"/>
              </a:ext>
            </a:extLst>
          </p:cNvPr>
          <p:cNvGrpSpPr/>
          <p:nvPr/>
        </p:nvGrpSpPr>
        <p:grpSpPr>
          <a:xfrm>
            <a:off x="682727" y="5861618"/>
            <a:ext cx="259709" cy="359985"/>
            <a:chOff x="6114288" y="1844039"/>
            <a:chExt cx="1000125" cy="1901698"/>
          </a:xfrm>
        </p:grpSpPr>
        <p:sp>
          <p:nvSpPr>
            <p:cNvPr id="50" name="object 10">
              <a:extLst>
                <a:ext uri="{FF2B5EF4-FFF2-40B4-BE49-F238E27FC236}">
                  <a16:creationId xmlns:a16="http://schemas.microsoft.com/office/drawing/2014/main" id="{FC0CE644-6206-FD48-27CF-5739BD5E4412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51" name="object 11">
              <a:extLst>
                <a:ext uri="{FF2B5EF4-FFF2-40B4-BE49-F238E27FC236}">
                  <a16:creationId xmlns:a16="http://schemas.microsoft.com/office/drawing/2014/main" id="{E3DF4B88-B61F-AD65-2736-4915F9F04DFA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52" name="object 12">
              <a:extLst>
                <a:ext uri="{FF2B5EF4-FFF2-40B4-BE49-F238E27FC236}">
                  <a16:creationId xmlns:a16="http://schemas.microsoft.com/office/drawing/2014/main" id="{727C796D-6372-2989-22C5-4E1F16FFD22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53" name="object 9">
            <a:extLst>
              <a:ext uri="{FF2B5EF4-FFF2-40B4-BE49-F238E27FC236}">
                <a16:creationId xmlns:a16="http://schemas.microsoft.com/office/drawing/2014/main" id="{A35BBE19-2B31-663C-0EF9-594394215E38}"/>
              </a:ext>
            </a:extLst>
          </p:cNvPr>
          <p:cNvGrpSpPr/>
          <p:nvPr/>
        </p:nvGrpSpPr>
        <p:grpSpPr>
          <a:xfrm>
            <a:off x="701673" y="6368852"/>
            <a:ext cx="259709" cy="359985"/>
            <a:chOff x="6114288" y="1844039"/>
            <a:chExt cx="1000125" cy="1901698"/>
          </a:xfrm>
        </p:grpSpPr>
        <p:sp>
          <p:nvSpPr>
            <p:cNvPr id="54" name="object 10">
              <a:extLst>
                <a:ext uri="{FF2B5EF4-FFF2-40B4-BE49-F238E27FC236}">
                  <a16:creationId xmlns:a16="http://schemas.microsoft.com/office/drawing/2014/main" id="{98864D3D-56B5-5C7A-2AC7-7737B28021B9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55" name="object 11">
              <a:extLst>
                <a:ext uri="{FF2B5EF4-FFF2-40B4-BE49-F238E27FC236}">
                  <a16:creationId xmlns:a16="http://schemas.microsoft.com/office/drawing/2014/main" id="{BF234387-C0C7-18EA-A0E4-5887428FE16C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56" name="object 12">
              <a:extLst>
                <a:ext uri="{FF2B5EF4-FFF2-40B4-BE49-F238E27FC236}">
                  <a16:creationId xmlns:a16="http://schemas.microsoft.com/office/drawing/2014/main" id="{6B336E99-4E2D-0266-433F-DC8B6F36644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723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3">
            <a:extLst>
              <a:ext uri="{FF2B5EF4-FFF2-40B4-BE49-F238E27FC236}">
                <a16:creationId xmlns:a16="http://schemas.microsoft.com/office/drawing/2014/main" id="{E5DD52D4-DE00-DD9C-8925-B35F1F2E62E7}"/>
              </a:ext>
            </a:extLst>
          </p:cNvPr>
          <p:cNvSpPr txBox="1"/>
          <p:nvPr/>
        </p:nvSpPr>
        <p:spPr>
          <a:xfrm>
            <a:off x="950754" y="5687202"/>
            <a:ext cx="3407410" cy="3814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endParaRPr sz="1200" dirty="0">
              <a:latin typeface="Arial"/>
              <a:cs typeface="Arial"/>
            </a:endParaRPr>
          </a:p>
          <a:p>
            <a:pPr marL="12700" marR="994410">
              <a:lnSpc>
                <a:spcPct val="106700"/>
              </a:lnSpc>
            </a:pPr>
            <a:endParaRPr lang="ru-RU" sz="1200" b="1" spc="-15" dirty="0">
              <a:solidFill>
                <a:srgbClr val="EB5238"/>
              </a:solidFill>
              <a:latin typeface="Arial"/>
              <a:cs typeface="Arial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D5D355-0231-3B7C-9A61-15D55BD28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83" y="0"/>
            <a:ext cx="2754697" cy="14873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object 17">
            <a:extLst>
              <a:ext uri="{FF2B5EF4-FFF2-40B4-BE49-F238E27FC236}">
                <a16:creationId xmlns:a16="http://schemas.microsoft.com/office/drawing/2014/main" id="{2C4DD4A7-550B-B3E8-E4A2-3D8BFABE9941}"/>
              </a:ext>
            </a:extLst>
          </p:cNvPr>
          <p:cNvGrpSpPr/>
          <p:nvPr/>
        </p:nvGrpSpPr>
        <p:grpSpPr>
          <a:xfrm>
            <a:off x="8234680" y="5281930"/>
            <a:ext cx="2458720" cy="2287270"/>
            <a:chOff x="8234171" y="5271515"/>
            <a:chExt cx="2458720" cy="2287270"/>
          </a:xfrm>
        </p:grpSpPr>
        <p:sp>
          <p:nvSpPr>
            <p:cNvPr id="8" name="object 18">
              <a:extLst>
                <a:ext uri="{FF2B5EF4-FFF2-40B4-BE49-F238E27FC236}">
                  <a16:creationId xmlns:a16="http://schemas.microsoft.com/office/drawing/2014/main" id="{7925AEF7-10F1-494D-F590-9EDC143156F6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9">
              <a:extLst>
                <a:ext uri="{FF2B5EF4-FFF2-40B4-BE49-F238E27FC236}">
                  <a16:creationId xmlns:a16="http://schemas.microsoft.com/office/drawing/2014/main" id="{53362387-E2F2-2B9B-3028-F8AA9366B62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686025D-0C1D-55C8-1D4F-7E256DAB6612}"/>
              </a:ext>
            </a:extLst>
          </p:cNvPr>
          <p:cNvCxnSpPr>
            <a:cxnSpLocks/>
          </p:cNvCxnSpPr>
          <p:nvPr/>
        </p:nvCxnSpPr>
        <p:spPr>
          <a:xfrm>
            <a:off x="5555880" y="2055747"/>
            <a:ext cx="7578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11">
            <a:extLst>
              <a:ext uri="{FF2B5EF4-FFF2-40B4-BE49-F238E27FC236}">
                <a16:creationId xmlns:a16="http://schemas.microsoft.com/office/drawing/2014/main" id="{D5094347-19FF-236D-D7BC-B3F58C99F2C6}"/>
              </a:ext>
            </a:extLst>
          </p:cNvPr>
          <p:cNvSpPr txBox="1"/>
          <p:nvPr/>
        </p:nvSpPr>
        <p:spPr>
          <a:xfrm>
            <a:off x="1284553" y="509671"/>
            <a:ext cx="699102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3200" spc="5" dirty="0">
                <a:solidFill>
                  <a:srgbClr val="542012"/>
                </a:solidFill>
                <a:latin typeface="Arial Black" panose="020B0A04020102020204" pitchFamily="34" charset="0"/>
                <a:cs typeface="Roboto"/>
              </a:rPr>
              <a:t>ЦЕНТР «МОЙ БИЗНЕС»</a:t>
            </a:r>
            <a:endParaRPr sz="3200" spc="5" dirty="0">
              <a:solidFill>
                <a:srgbClr val="542012"/>
              </a:solidFill>
              <a:latin typeface="Arial Black" panose="020B0A04020102020204" pitchFamily="34" charset="0"/>
              <a:cs typeface="Roboto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1CD2DA-9D37-61A3-6AB2-A9E5E0222CD9}"/>
              </a:ext>
            </a:extLst>
          </p:cNvPr>
          <p:cNvSpPr txBox="1"/>
          <p:nvPr/>
        </p:nvSpPr>
        <p:spPr>
          <a:xfrm>
            <a:off x="469900" y="1854982"/>
            <a:ext cx="319116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66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Единая точка входа </a:t>
            </a:r>
          </a:p>
          <a:p>
            <a:pPr algn="ctr"/>
            <a:r>
              <a:rPr lang="ru-RU" sz="2200" b="1" dirty="0">
                <a:solidFill>
                  <a:srgbClr val="66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для бизнеса</a:t>
            </a:r>
          </a:p>
          <a:p>
            <a:pPr algn="ctr"/>
            <a:endParaRPr lang="ru-RU" sz="2200" b="1" dirty="0">
              <a:solidFill>
                <a:srgbClr val="6633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>
                <a:solidFill>
                  <a:srgbClr val="66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Горячая линия – </a:t>
            </a:r>
            <a:endParaRPr lang="en-US" sz="2200" b="1" dirty="0">
              <a:solidFill>
                <a:srgbClr val="6633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>
                <a:solidFill>
                  <a:srgbClr val="EC523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901-000</a:t>
            </a:r>
            <a:endParaRPr lang="ru-RU" sz="2200" b="1" dirty="0">
              <a:solidFill>
                <a:srgbClr val="EC52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098AAF2B-1448-D0A2-B13C-E018B9B299DF}"/>
              </a:ext>
            </a:extLst>
          </p:cNvPr>
          <p:cNvSpPr txBox="1"/>
          <p:nvPr/>
        </p:nvSpPr>
        <p:spPr>
          <a:xfrm>
            <a:off x="421935" y="4689883"/>
            <a:ext cx="3627302" cy="2028119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5"/>
              </a:spcBef>
              <a:buClr>
                <a:srgbClr val="663300"/>
              </a:buClr>
            </a:pPr>
            <a:r>
              <a:rPr lang="ru-RU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Центр </a:t>
            </a:r>
            <a:r>
              <a:rPr lang="ru-RU" spc="15" dirty="0">
                <a:latin typeface="Arial" panose="020B0604020202020204" pitchFamily="34" charset="0"/>
                <a:cs typeface="Arial" panose="020B0604020202020204" pitchFamily="34" charset="0"/>
              </a:rPr>
              <a:t>развития малого и среднего предпринимательства</a:t>
            </a:r>
          </a:p>
          <a:p>
            <a:pPr marL="12700" marR="5080">
              <a:lnSpc>
                <a:spcPct val="150000"/>
              </a:lnSpc>
              <a:spcBef>
                <a:spcPts val="15"/>
              </a:spcBef>
              <a:buClr>
                <a:srgbClr val="663300"/>
              </a:buClr>
            </a:pPr>
            <a:r>
              <a:rPr lang="ru-RU" spc="15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Центр инноваций социальной сферы</a:t>
            </a:r>
          </a:p>
          <a:p>
            <a:pPr marL="12700" marR="5080">
              <a:lnSpc>
                <a:spcPct val="150000"/>
              </a:lnSpc>
              <a:spcBef>
                <a:spcPts val="15"/>
              </a:spcBef>
              <a:buClr>
                <a:srgbClr val="663300"/>
              </a:buClr>
            </a:pPr>
            <a:r>
              <a:rPr lang="ru-RU" spc="15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Центр поддержки экспорта</a:t>
            </a:r>
            <a:r>
              <a:rPr lang="ru-RU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object 32">
            <a:extLst>
              <a:ext uri="{FF2B5EF4-FFF2-40B4-BE49-F238E27FC236}">
                <a16:creationId xmlns:a16="http://schemas.microsoft.com/office/drawing/2014/main" id="{DDE27242-7991-21FE-9365-4D3D8CF48186}"/>
              </a:ext>
            </a:extLst>
          </p:cNvPr>
          <p:cNvSpPr txBox="1"/>
          <p:nvPr/>
        </p:nvSpPr>
        <p:spPr>
          <a:xfrm>
            <a:off x="4358164" y="2245567"/>
            <a:ext cx="6022316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Консультационная поддержка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Услуги для развития и масштабирования бизнеса: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242424"/>
              </a:solidFill>
              <a:latin typeface="Arial"/>
              <a:cs typeface="Arial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Наружная реклама (баннеры)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Рекламная афиша (афиша в транспорте)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Товарный знак (регистрация)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Продвижение 2ГИС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Размещение на радио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Создание </a:t>
            </a:r>
            <a:r>
              <a:rPr lang="ru-RU" sz="1600" dirty="0" err="1">
                <a:solidFill>
                  <a:srgbClr val="242424"/>
                </a:solidFill>
                <a:latin typeface="Arial"/>
                <a:cs typeface="Arial"/>
              </a:rPr>
              <a:t>фотоконтента</a:t>
            </a:r>
            <a:endParaRPr lang="ru-RU" sz="1600" dirty="0">
              <a:solidFill>
                <a:srgbClr val="242424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Рекламная афиша (Северные территории)</a:t>
            </a:r>
          </a:p>
          <a:p>
            <a:endParaRPr lang="ru-RU" sz="1600" dirty="0">
              <a:solidFill>
                <a:srgbClr val="242424"/>
              </a:solidFill>
              <a:latin typeface="Arial"/>
              <a:cs typeface="Arial"/>
            </a:endParaRPr>
          </a:p>
        </p:txBody>
      </p:sp>
      <p:sp>
        <p:nvSpPr>
          <p:cNvPr id="26" name="object 42">
            <a:extLst>
              <a:ext uri="{FF2B5EF4-FFF2-40B4-BE49-F238E27FC236}">
                <a16:creationId xmlns:a16="http://schemas.microsoft.com/office/drawing/2014/main" id="{EAB0A337-4934-A24B-7600-FABEF35F74E6}"/>
              </a:ext>
            </a:extLst>
          </p:cNvPr>
          <p:cNvSpPr txBox="1"/>
          <p:nvPr/>
        </p:nvSpPr>
        <p:spPr>
          <a:xfrm>
            <a:off x="5766124" y="4232865"/>
            <a:ext cx="442386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br>
              <a:rPr lang="ru-RU" sz="1600" dirty="0">
                <a:solidFill>
                  <a:srgbClr val="277C7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sz="1600" dirty="0">
              <a:solidFill>
                <a:srgbClr val="277C7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object 21">
            <a:extLst>
              <a:ext uri="{FF2B5EF4-FFF2-40B4-BE49-F238E27FC236}">
                <a16:creationId xmlns:a16="http://schemas.microsoft.com/office/drawing/2014/main" id="{ACE5F3F7-45A0-ACC9-F4A1-77759B397E13}"/>
              </a:ext>
            </a:extLst>
          </p:cNvPr>
          <p:cNvSpPr txBox="1"/>
          <p:nvPr/>
        </p:nvSpPr>
        <p:spPr>
          <a:xfrm>
            <a:off x="9166757" y="3440530"/>
            <a:ext cx="1910819" cy="62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000" dirty="0">
              <a:latin typeface="Arial Black"/>
              <a:cs typeface="Arial Black"/>
            </a:endParaRP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851E3998-D7C5-648F-7A24-D4D204C6F2AB}"/>
              </a:ext>
            </a:extLst>
          </p:cNvPr>
          <p:cNvSpPr txBox="1"/>
          <p:nvPr/>
        </p:nvSpPr>
        <p:spPr>
          <a:xfrm>
            <a:off x="4341409" y="1728418"/>
            <a:ext cx="5677537" cy="335988"/>
          </a:xfrm>
          <a:prstGeom prst="rect">
            <a:avLst/>
          </a:prstGeom>
          <a:solidFill>
            <a:srgbClr val="EB5238"/>
          </a:solidFill>
        </p:spPr>
        <p:txBody>
          <a:bodyPr vert="horz" wrap="square" lIns="0" tIns="58419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459"/>
              </a:spcBef>
            </a:pPr>
            <a:r>
              <a:rPr lang="ru-RU" spc="-1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для развития бизнеса: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0CDD20-8D42-516E-F8C1-710610263808}"/>
              </a:ext>
            </a:extLst>
          </p:cNvPr>
          <p:cNvSpPr txBox="1"/>
          <p:nvPr/>
        </p:nvSpPr>
        <p:spPr>
          <a:xfrm>
            <a:off x="4358164" y="5203158"/>
            <a:ext cx="553990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42424"/>
                </a:solidFill>
                <a:latin typeface="Arial"/>
                <a:cs typeface="Arial"/>
              </a:rPr>
              <a:t>Для социальных предпринимателей:</a:t>
            </a:r>
            <a:endParaRPr lang="en-US" b="1" dirty="0">
              <a:solidFill>
                <a:srgbClr val="242424"/>
              </a:solidFill>
              <a:latin typeface="Arial"/>
              <a:cs typeface="Arial"/>
            </a:endParaRPr>
          </a:p>
          <a:p>
            <a:endParaRPr lang="ru-RU" b="1" dirty="0">
              <a:solidFill>
                <a:srgbClr val="242424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Наружная реклама (баннеры)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Продвижение 2ГИС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07BBE5F-4349-1D58-EC68-A7CEAE2285C7}"/>
              </a:ext>
            </a:extLst>
          </p:cNvPr>
          <p:cNvGrpSpPr/>
          <p:nvPr/>
        </p:nvGrpSpPr>
        <p:grpSpPr>
          <a:xfrm>
            <a:off x="7128115" y="6542274"/>
            <a:ext cx="3207367" cy="774200"/>
            <a:chOff x="198094" y="1957276"/>
            <a:chExt cx="5044466" cy="668663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" name="Скругленный прямоугольник 3">
              <a:extLst>
                <a:ext uri="{FF2B5EF4-FFF2-40B4-BE49-F238E27FC236}">
                  <a16:creationId xmlns:a16="http://schemas.microsoft.com/office/drawing/2014/main" id="{574BF3BF-8FB0-947C-6369-4A820639D2A0}"/>
                </a:ext>
              </a:extLst>
            </p:cNvPr>
            <p:cNvSpPr/>
            <p:nvPr/>
          </p:nvSpPr>
          <p:spPr>
            <a:xfrm>
              <a:off x="228600" y="1957276"/>
              <a:ext cx="5013960" cy="668663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6">
              <a:extLst>
                <a:ext uri="{FF2B5EF4-FFF2-40B4-BE49-F238E27FC236}">
                  <a16:creationId xmlns:a16="http://schemas.microsoft.com/office/drawing/2014/main" id="{35E82D12-E161-2171-07ED-1698949C4602}"/>
                </a:ext>
              </a:extLst>
            </p:cNvPr>
            <p:cNvSpPr txBox="1"/>
            <p:nvPr/>
          </p:nvSpPr>
          <p:spPr>
            <a:xfrm>
              <a:off x="198094" y="1989917"/>
              <a:ext cx="5013961" cy="603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516" tIns="0" rIns="189516" bIns="0" numCol="1" spcCol="1270" anchor="ctr" anchorCtr="0">
              <a:no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500" dirty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  <a:cs typeface="Arial"/>
                </a:rPr>
                <a:t>ВСЕГО УСЛУГ </a:t>
              </a:r>
              <a:r>
                <a:rPr lang="ru-RU" sz="2000" spc="-5" dirty="0">
                  <a:solidFill>
                    <a:srgbClr val="EC5238"/>
                  </a:solidFill>
                  <a:latin typeface="Arial Black"/>
                </a:rPr>
                <a:t>225 ед.</a:t>
              </a:r>
            </a:p>
          </p:txBody>
        </p:sp>
      </p:grp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4FA31B9-D478-65A2-89C0-AD28626308F8}"/>
              </a:ext>
            </a:extLst>
          </p:cNvPr>
          <p:cNvCxnSpPr>
            <a:cxnSpLocks/>
          </p:cNvCxnSpPr>
          <p:nvPr/>
        </p:nvCxnSpPr>
        <p:spPr>
          <a:xfrm>
            <a:off x="4203700" y="1599919"/>
            <a:ext cx="0" cy="5265891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9" name="object 9">
            <a:extLst>
              <a:ext uri="{FF2B5EF4-FFF2-40B4-BE49-F238E27FC236}">
                <a16:creationId xmlns:a16="http://schemas.microsoft.com/office/drawing/2014/main" id="{236DD3DE-1A13-6362-716D-AF655AD51EF1}"/>
              </a:ext>
            </a:extLst>
          </p:cNvPr>
          <p:cNvGrpSpPr/>
          <p:nvPr/>
        </p:nvGrpSpPr>
        <p:grpSpPr>
          <a:xfrm>
            <a:off x="181172" y="5581837"/>
            <a:ext cx="259709" cy="359985"/>
            <a:chOff x="6114288" y="1844039"/>
            <a:chExt cx="1000125" cy="1901698"/>
          </a:xfrm>
        </p:grpSpPr>
        <p:sp>
          <p:nvSpPr>
            <p:cNvPr id="31" name="object 10">
              <a:extLst>
                <a:ext uri="{FF2B5EF4-FFF2-40B4-BE49-F238E27FC236}">
                  <a16:creationId xmlns:a16="http://schemas.microsoft.com/office/drawing/2014/main" id="{470C6BB0-1272-3FA7-EA25-A28B52A9F1A6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32" name="object 11">
              <a:extLst>
                <a:ext uri="{FF2B5EF4-FFF2-40B4-BE49-F238E27FC236}">
                  <a16:creationId xmlns:a16="http://schemas.microsoft.com/office/drawing/2014/main" id="{DD231EA1-A40F-4B4E-E450-0C1356CE69F3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33" name="object 12">
              <a:extLst>
                <a:ext uri="{FF2B5EF4-FFF2-40B4-BE49-F238E27FC236}">
                  <a16:creationId xmlns:a16="http://schemas.microsoft.com/office/drawing/2014/main" id="{C154024E-0D1D-98CC-51B2-02323377207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34" name="object 9">
            <a:extLst>
              <a:ext uri="{FF2B5EF4-FFF2-40B4-BE49-F238E27FC236}">
                <a16:creationId xmlns:a16="http://schemas.microsoft.com/office/drawing/2014/main" id="{2DA9E793-5E74-28CF-FBD8-99F429D400F7}"/>
              </a:ext>
            </a:extLst>
          </p:cNvPr>
          <p:cNvGrpSpPr/>
          <p:nvPr/>
        </p:nvGrpSpPr>
        <p:grpSpPr>
          <a:xfrm>
            <a:off x="184480" y="6429978"/>
            <a:ext cx="259709" cy="359985"/>
            <a:chOff x="6114288" y="1844039"/>
            <a:chExt cx="1000125" cy="1901698"/>
          </a:xfrm>
        </p:grpSpPr>
        <p:sp>
          <p:nvSpPr>
            <p:cNvPr id="35" name="object 10">
              <a:extLst>
                <a:ext uri="{FF2B5EF4-FFF2-40B4-BE49-F238E27FC236}">
                  <a16:creationId xmlns:a16="http://schemas.microsoft.com/office/drawing/2014/main" id="{F590C015-8A3F-4A86-7D53-8435FEEE3E3C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36" name="object 11">
              <a:extLst>
                <a:ext uri="{FF2B5EF4-FFF2-40B4-BE49-F238E27FC236}">
                  <a16:creationId xmlns:a16="http://schemas.microsoft.com/office/drawing/2014/main" id="{760B5EEB-ECE7-BF51-C493-35A42BCED34D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38" name="object 12">
              <a:extLst>
                <a:ext uri="{FF2B5EF4-FFF2-40B4-BE49-F238E27FC236}">
                  <a16:creationId xmlns:a16="http://schemas.microsoft.com/office/drawing/2014/main" id="{18BEB61C-7276-6EB1-656B-08293EF4D6B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40" name="object 9">
            <a:extLst>
              <a:ext uri="{FF2B5EF4-FFF2-40B4-BE49-F238E27FC236}">
                <a16:creationId xmlns:a16="http://schemas.microsoft.com/office/drawing/2014/main" id="{8EEEB635-7BDC-45DB-A088-A8756A93557A}"/>
              </a:ext>
            </a:extLst>
          </p:cNvPr>
          <p:cNvGrpSpPr/>
          <p:nvPr/>
        </p:nvGrpSpPr>
        <p:grpSpPr>
          <a:xfrm>
            <a:off x="162226" y="4801222"/>
            <a:ext cx="259709" cy="359985"/>
            <a:chOff x="6114288" y="1844039"/>
            <a:chExt cx="1000125" cy="1901698"/>
          </a:xfrm>
        </p:grpSpPr>
        <p:sp>
          <p:nvSpPr>
            <p:cNvPr id="41" name="object 10">
              <a:extLst>
                <a:ext uri="{FF2B5EF4-FFF2-40B4-BE49-F238E27FC236}">
                  <a16:creationId xmlns:a16="http://schemas.microsoft.com/office/drawing/2014/main" id="{8B76E565-5697-DA22-6CD3-D03FEC91B2C9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42" name="object 11">
              <a:extLst>
                <a:ext uri="{FF2B5EF4-FFF2-40B4-BE49-F238E27FC236}">
                  <a16:creationId xmlns:a16="http://schemas.microsoft.com/office/drawing/2014/main" id="{2F66B4A8-36AC-C809-5DA2-D2A60EF58BFB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43" name="object 12">
              <a:extLst>
                <a:ext uri="{FF2B5EF4-FFF2-40B4-BE49-F238E27FC236}">
                  <a16:creationId xmlns:a16="http://schemas.microsoft.com/office/drawing/2014/main" id="{71A351C6-5487-B421-08B3-E63AE09556A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061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CF269-E5FA-E52D-EB1F-690789F70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7FF56E-8382-6851-C58B-04E5E47AD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83" y="0"/>
            <a:ext cx="2754697" cy="14873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object 17">
            <a:extLst>
              <a:ext uri="{FF2B5EF4-FFF2-40B4-BE49-F238E27FC236}">
                <a16:creationId xmlns:a16="http://schemas.microsoft.com/office/drawing/2014/main" id="{4A96C929-CB9D-5505-4F4A-35958592004C}"/>
              </a:ext>
            </a:extLst>
          </p:cNvPr>
          <p:cNvGrpSpPr/>
          <p:nvPr/>
        </p:nvGrpSpPr>
        <p:grpSpPr>
          <a:xfrm>
            <a:off x="8234680" y="5281930"/>
            <a:ext cx="2458720" cy="2287270"/>
            <a:chOff x="8234171" y="5271515"/>
            <a:chExt cx="2458720" cy="2287270"/>
          </a:xfrm>
        </p:grpSpPr>
        <p:sp>
          <p:nvSpPr>
            <p:cNvPr id="8" name="object 18">
              <a:extLst>
                <a:ext uri="{FF2B5EF4-FFF2-40B4-BE49-F238E27FC236}">
                  <a16:creationId xmlns:a16="http://schemas.microsoft.com/office/drawing/2014/main" id="{2B6A8695-0FAD-48A2-D979-C27418297361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9">
              <a:extLst>
                <a:ext uri="{FF2B5EF4-FFF2-40B4-BE49-F238E27FC236}">
                  <a16:creationId xmlns:a16="http://schemas.microsoft.com/office/drawing/2014/main" id="{341AF52C-6BE6-483C-32BF-34394BABC5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6C9BBA0-8E89-81E4-A651-FB80416B53C5}"/>
              </a:ext>
            </a:extLst>
          </p:cNvPr>
          <p:cNvCxnSpPr>
            <a:cxnSpLocks/>
          </p:cNvCxnSpPr>
          <p:nvPr/>
        </p:nvCxnSpPr>
        <p:spPr>
          <a:xfrm>
            <a:off x="5555880" y="2055747"/>
            <a:ext cx="7578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11">
            <a:extLst>
              <a:ext uri="{FF2B5EF4-FFF2-40B4-BE49-F238E27FC236}">
                <a16:creationId xmlns:a16="http://schemas.microsoft.com/office/drawing/2014/main" id="{A0601DB5-91C8-BAC2-D4A2-78B6070C9F78}"/>
              </a:ext>
            </a:extLst>
          </p:cNvPr>
          <p:cNvSpPr txBox="1"/>
          <p:nvPr/>
        </p:nvSpPr>
        <p:spPr>
          <a:xfrm>
            <a:off x="1284553" y="509671"/>
            <a:ext cx="699102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3200" spc="5" dirty="0">
                <a:solidFill>
                  <a:srgbClr val="542012"/>
                </a:solidFill>
                <a:latin typeface="Arial Black" panose="020B0A04020102020204" pitchFamily="34" charset="0"/>
                <a:cs typeface="Roboto"/>
              </a:rPr>
              <a:t>ЦЕНТР «МОЙ БИЗНЕС»</a:t>
            </a:r>
            <a:endParaRPr sz="3200" spc="5" dirty="0">
              <a:solidFill>
                <a:srgbClr val="542012"/>
              </a:solidFill>
              <a:latin typeface="Arial Black" panose="020B0A04020102020204" pitchFamily="34" charset="0"/>
              <a:cs typeface="Roboto"/>
            </a:endParaRPr>
          </a:p>
        </p:txBody>
      </p:sp>
      <p:sp>
        <p:nvSpPr>
          <p:cNvPr id="24" name="object 32">
            <a:extLst>
              <a:ext uri="{FF2B5EF4-FFF2-40B4-BE49-F238E27FC236}">
                <a16:creationId xmlns:a16="http://schemas.microsoft.com/office/drawing/2014/main" id="{3FFCE2B7-EED9-83B2-454E-0EF4AC8A57A9}"/>
              </a:ext>
            </a:extLst>
          </p:cNvPr>
          <p:cNvSpPr txBox="1"/>
          <p:nvPr/>
        </p:nvSpPr>
        <p:spPr>
          <a:xfrm>
            <a:off x="4348466" y="2181809"/>
            <a:ext cx="6022316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Консультационная поддержка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Семинары и вебинары по ВЭД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Бизнес-миссии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Участие в </a:t>
            </a:r>
            <a:r>
              <a:rPr lang="ru-RU" sz="1400" dirty="0">
                <a:latin typeface="Arial"/>
                <a:cs typeface="Arial"/>
              </a:rPr>
              <a:t>выставках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Продвижение на маркетплейсах</a:t>
            </a:r>
          </a:p>
          <a:p>
            <a:endParaRPr lang="ru-RU" sz="1600" dirty="0">
              <a:solidFill>
                <a:srgbClr val="242424"/>
              </a:solidFill>
              <a:latin typeface="Arial"/>
              <a:cs typeface="Arial"/>
            </a:endParaRPr>
          </a:p>
        </p:txBody>
      </p:sp>
      <p:sp>
        <p:nvSpPr>
          <p:cNvPr id="26" name="object 42">
            <a:extLst>
              <a:ext uri="{FF2B5EF4-FFF2-40B4-BE49-F238E27FC236}">
                <a16:creationId xmlns:a16="http://schemas.microsoft.com/office/drawing/2014/main" id="{3261C0AB-2545-5F14-6CA3-7D243F8FAA03}"/>
              </a:ext>
            </a:extLst>
          </p:cNvPr>
          <p:cNvSpPr txBox="1"/>
          <p:nvPr/>
        </p:nvSpPr>
        <p:spPr>
          <a:xfrm>
            <a:off x="5766124" y="4232865"/>
            <a:ext cx="442386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br>
              <a:rPr lang="ru-RU" sz="1600" dirty="0">
                <a:solidFill>
                  <a:srgbClr val="277C7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sz="1600" dirty="0">
              <a:solidFill>
                <a:srgbClr val="277C7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object 21">
            <a:extLst>
              <a:ext uri="{FF2B5EF4-FFF2-40B4-BE49-F238E27FC236}">
                <a16:creationId xmlns:a16="http://schemas.microsoft.com/office/drawing/2014/main" id="{DAA7D71B-A5F8-48D9-3318-0684D1858CC5}"/>
              </a:ext>
            </a:extLst>
          </p:cNvPr>
          <p:cNvSpPr txBox="1"/>
          <p:nvPr/>
        </p:nvSpPr>
        <p:spPr>
          <a:xfrm>
            <a:off x="9166757" y="3440530"/>
            <a:ext cx="1910819" cy="62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000" dirty="0">
              <a:latin typeface="Arial Black"/>
              <a:cs typeface="Arial Black"/>
            </a:endParaRP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BC259526-8BF8-CBF0-979E-442B934AC99F}"/>
              </a:ext>
            </a:extLst>
          </p:cNvPr>
          <p:cNvSpPr txBox="1"/>
          <p:nvPr/>
        </p:nvSpPr>
        <p:spPr>
          <a:xfrm>
            <a:off x="4348466" y="1611731"/>
            <a:ext cx="5677537" cy="335988"/>
          </a:xfrm>
          <a:prstGeom prst="rect">
            <a:avLst/>
          </a:prstGeom>
          <a:solidFill>
            <a:srgbClr val="EB5238"/>
          </a:solidFill>
        </p:spPr>
        <p:txBody>
          <a:bodyPr vert="horz" wrap="square" lIns="0" tIns="58419" rIns="0" bIns="0" rtlCol="0">
            <a:spAutoFit/>
          </a:bodyPr>
          <a:lstStyle/>
          <a:p>
            <a:pPr marL="170180">
              <a:spcBef>
                <a:spcPts val="459"/>
              </a:spcBef>
            </a:pPr>
            <a:r>
              <a:rPr lang="ru-RU" sz="1800" b="1" dirty="0">
                <a:solidFill>
                  <a:schemeClr val="bg1"/>
                </a:solidFill>
                <a:latin typeface="Arial"/>
                <a:cs typeface="Arial"/>
              </a:rPr>
              <a:t>Услуги ЦПЭ для растущего бизнеса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F5D60C-C99E-8075-3645-1292FC60ED1F}"/>
              </a:ext>
            </a:extLst>
          </p:cNvPr>
          <p:cNvSpPr txBox="1"/>
          <p:nvPr/>
        </p:nvSpPr>
        <p:spPr>
          <a:xfrm>
            <a:off x="4315357" y="3774884"/>
            <a:ext cx="599084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42424"/>
                </a:solidFill>
                <a:latin typeface="Arial"/>
                <a:cs typeface="Arial"/>
              </a:rPr>
              <a:t>Сервисы Российского экспортного центра:</a:t>
            </a:r>
            <a:endParaRPr lang="en-US" b="1" dirty="0">
              <a:solidFill>
                <a:srgbClr val="242424"/>
              </a:solidFill>
              <a:latin typeface="Arial"/>
              <a:cs typeface="Arial"/>
            </a:endParaRPr>
          </a:p>
          <a:p>
            <a:endParaRPr lang="ru-RU" b="1" dirty="0">
              <a:solidFill>
                <a:srgbClr val="242424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База знаний для </a:t>
            </a:r>
            <a:r>
              <a:rPr lang="ru-RU" sz="1600" dirty="0" err="1">
                <a:latin typeface="Arial"/>
                <a:cs typeface="Arial"/>
              </a:rPr>
              <a:t>экспорто</a:t>
            </a:r>
            <a:r>
              <a:rPr lang="ru-RU" sz="1600" dirty="0">
                <a:latin typeface="Arial"/>
                <a:cs typeface="Arial"/>
              </a:rPr>
              <a:t>-ориентированного бизнеса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Учебные пособия по основам экспортной деятельности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Льготные кредиты для экспортеров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Страхование экспортных поставок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Поиск партнеров и сопровождение онлайн-переговоров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Размещение в </a:t>
            </a:r>
            <a:r>
              <a:rPr lang="ru-RU" sz="1400" dirty="0">
                <a:latin typeface="Arial"/>
                <a:cs typeface="Arial"/>
              </a:rPr>
              <a:t>национальных</a:t>
            </a:r>
            <a:r>
              <a:rPr lang="ru-RU" sz="1600" dirty="0">
                <a:latin typeface="Arial"/>
                <a:cs typeface="Arial"/>
              </a:rPr>
              <a:t> павильонах</a:t>
            </a:r>
            <a:r>
              <a:rPr lang="en-US" sz="1600" dirty="0">
                <a:latin typeface="Arial"/>
                <a:cs typeface="Arial"/>
              </a:rPr>
              <a:t> MADE in RUSSIA</a:t>
            </a:r>
            <a:endParaRPr lang="ru-RU" sz="1600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Программа «Сделано в России»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Бизнес-миссии в зарубежные страны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Коллективные экспозиции на зарубежных выставках</a:t>
            </a:r>
            <a:endParaRPr lang="en-US" sz="1600" dirty="0">
              <a:latin typeface="Arial"/>
              <a:cs typeface="Arial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E1AE39B-8CC6-C286-6209-60D80B29957A}"/>
              </a:ext>
            </a:extLst>
          </p:cNvPr>
          <p:cNvCxnSpPr>
            <a:cxnSpLocks/>
          </p:cNvCxnSpPr>
          <p:nvPr/>
        </p:nvCxnSpPr>
        <p:spPr>
          <a:xfrm>
            <a:off x="4203700" y="1599919"/>
            <a:ext cx="0" cy="5385081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31D493-336A-D48A-7DBB-53B0E1F49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80" y="1478910"/>
            <a:ext cx="2961893" cy="734821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674C7754-DBD6-D466-C458-D2C17C6C5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32" y="2465116"/>
            <a:ext cx="1472119" cy="147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5B704D-63B7-469A-C832-5EF0DCDA8D38}"/>
              </a:ext>
            </a:extLst>
          </p:cNvPr>
          <p:cNvSpPr txBox="1"/>
          <p:nvPr/>
        </p:nvSpPr>
        <p:spPr>
          <a:xfrm>
            <a:off x="387202" y="3909699"/>
            <a:ext cx="3543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-канал</a:t>
            </a:r>
          </a:p>
          <a:p>
            <a:pPr algn="ctr"/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«Экспорт Томской области»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A694701-356A-468C-C5BE-F763536EA8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4901791"/>
            <a:ext cx="1513053" cy="151305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78FC656-5CAB-31CA-7EAF-C969931A5DC8}"/>
              </a:ext>
            </a:extLst>
          </p:cNvPr>
          <p:cNvSpPr txBox="1"/>
          <p:nvPr/>
        </p:nvSpPr>
        <p:spPr>
          <a:xfrm>
            <a:off x="958390" y="6524580"/>
            <a:ext cx="2449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lang="en-US" sz="1800" b="1" dirty="0">
                <a:latin typeface="Arial"/>
                <a:cs typeface="Arial"/>
                <a:hlinkClick r:id="rId7"/>
              </a:rPr>
              <a:t>https://ved.tomsk.ru/</a:t>
            </a:r>
            <a:r>
              <a:rPr lang="en-US" sz="1800" b="1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246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92408" y="1980610"/>
            <a:ext cx="8881095" cy="835266"/>
            <a:chOff x="0" y="2648690"/>
            <a:chExt cx="7162800" cy="144343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-310829" y="1197875"/>
            <a:ext cx="7086600" cy="835266"/>
            <a:chOff x="-613506" y="1957276"/>
            <a:chExt cx="6036091" cy="668663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28600" y="1957276"/>
              <a:ext cx="5013960" cy="66866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6"/>
            <p:cNvSpPr txBox="1"/>
            <p:nvPr/>
          </p:nvSpPr>
          <p:spPr>
            <a:xfrm>
              <a:off x="-613506" y="2004571"/>
              <a:ext cx="6036091" cy="603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516" tIns="0" rIns="189516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  <a:cs typeface="Arial"/>
                </a:rPr>
                <a:t>ЕСЛИ НУЖНЫ ДЕНЬГИ: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452C63-7C8E-6C44-1854-92F51FA7E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828" y="150869"/>
            <a:ext cx="2590854" cy="139888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-499818" y="2120916"/>
            <a:ext cx="11176735" cy="1225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pc="-5" dirty="0">
                <a:solidFill>
                  <a:srgbClr val="663300"/>
                </a:solidFill>
                <a:cs typeface="Arial"/>
              </a:rPr>
              <a:t>Программы микрофинансирования, направленные на различные цели бизнеса (льготное кредитование) от 10,5% до 15,75 % годовых</a:t>
            </a:r>
          </a:p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endParaRPr lang="ru-RU" b="1" cap="all" dirty="0"/>
          </a:p>
          <a:p>
            <a:pPr marL="1219200" marR="2279015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endParaRPr lang="ru-RU" b="1" cap="all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592408" y="3264992"/>
            <a:ext cx="8337626" cy="765358"/>
            <a:chOff x="0" y="2648690"/>
            <a:chExt cx="7162800" cy="144343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78513" y="4030350"/>
            <a:ext cx="5486400" cy="5016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5913" tIns="1353820" rIns="555913" bIns="462280" numCol="1" spcCol="1270" anchor="t" anchorCtr="0">
            <a:noAutofit/>
          </a:bodyPr>
          <a:lstStyle/>
          <a:p>
            <a:pPr marL="0" lvl="1" algn="l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6500" kern="12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-471797" y="3327958"/>
            <a:ext cx="11777147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pc="-5" dirty="0">
                <a:solidFill>
                  <a:srgbClr val="542012"/>
                </a:solidFill>
                <a:cs typeface="Arial"/>
              </a:rPr>
              <a:t>Предоставление поручительств бизнесу Томской области </a:t>
            </a:r>
          </a:p>
          <a:p>
            <a:pPr marL="1219200" marR="2279015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r>
              <a:rPr lang="ru-RU" spc="-5" dirty="0">
                <a:solidFill>
                  <a:srgbClr val="542012"/>
                </a:solidFill>
                <a:cs typeface="Arial"/>
              </a:rPr>
              <a:t>     (70% гарантийное покрытие)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592408" y="4425160"/>
            <a:ext cx="7814295" cy="761557"/>
            <a:chOff x="0" y="2648690"/>
            <a:chExt cx="7162800" cy="1443438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TextBox 41"/>
            <p:cNvSpPr txBox="1"/>
            <p:nvPr/>
          </p:nvSpPr>
          <p:spPr>
            <a:xfrm>
              <a:off x="0" y="2648690"/>
              <a:ext cx="7162800" cy="972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78513" y="5581527"/>
            <a:ext cx="7280895" cy="673343"/>
            <a:chOff x="0" y="2648690"/>
            <a:chExt cx="7162800" cy="144343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TextBox 44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-444322" y="4568848"/>
            <a:ext cx="10822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dirty="0">
                <a:solidFill>
                  <a:srgbClr val="663300"/>
                </a:solidFill>
                <a:cs typeface="Arial"/>
              </a:rPr>
              <a:t>Социальный контракт (до 350 тыс. руб.)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-444322" y="5581527"/>
            <a:ext cx="9374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dirty="0">
                <a:solidFill>
                  <a:srgbClr val="663300"/>
                </a:solidFill>
                <a:cs typeface="Arial"/>
              </a:rPr>
              <a:t>Программа для стартующего бизнеса  (до 700 тыс. руб.) от 0 до 2х лет</a:t>
            </a:r>
          </a:p>
        </p:txBody>
      </p:sp>
      <p:grpSp>
        <p:nvGrpSpPr>
          <p:cNvPr id="8" name="object 17">
            <a:extLst>
              <a:ext uri="{FF2B5EF4-FFF2-40B4-BE49-F238E27FC236}">
                <a16:creationId xmlns:a16="http://schemas.microsoft.com/office/drawing/2014/main" id="{B049E7FF-3717-DE18-E41D-698EA497CA8B}"/>
              </a:ext>
            </a:extLst>
          </p:cNvPr>
          <p:cNvGrpSpPr/>
          <p:nvPr/>
        </p:nvGrpSpPr>
        <p:grpSpPr>
          <a:xfrm>
            <a:off x="8254775" y="5281930"/>
            <a:ext cx="2458720" cy="2287270"/>
            <a:chOff x="8234171" y="5271515"/>
            <a:chExt cx="2458720" cy="2287270"/>
          </a:xfrm>
        </p:grpSpPr>
        <p:sp>
          <p:nvSpPr>
            <p:cNvPr id="11" name="object 18">
              <a:extLst>
                <a:ext uri="{FF2B5EF4-FFF2-40B4-BE49-F238E27FC236}">
                  <a16:creationId xmlns:a16="http://schemas.microsoft.com/office/drawing/2014/main" id="{27A279A9-78D9-0922-8354-18AB77904346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9">
              <a:extLst>
                <a:ext uri="{FF2B5EF4-FFF2-40B4-BE49-F238E27FC236}">
                  <a16:creationId xmlns:a16="http://schemas.microsoft.com/office/drawing/2014/main" id="{864153EC-255D-61C4-4F0A-8B5FD962B96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947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BE4D76-D154-E4F1-36FD-551BB3400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55" y="2699888"/>
            <a:ext cx="6574904" cy="3220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E47A1A-D087-C044-C904-C1D832078F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08" y="150301"/>
            <a:ext cx="2431092" cy="13126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1A9F4D-9B37-3B8E-41D4-89BF16DB703D}"/>
              </a:ext>
            </a:extLst>
          </p:cNvPr>
          <p:cNvSpPr txBox="1"/>
          <p:nvPr/>
        </p:nvSpPr>
        <p:spPr>
          <a:xfrm>
            <a:off x="447078" y="660400"/>
            <a:ext cx="78152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542012"/>
                </a:solidFill>
                <a:latin typeface="Arial Black" panose="020B0A04020102020204" pitchFamily="34" charset="0"/>
              </a:rPr>
              <a:t>Цифровая платформа МСП.РФ</a:t>
            </a:r>
          </a:p>
        </p:txBody>
      </p:sp>
      <p:grpSp>
        <p:nvGrpSpPr>
          <p:cNvPr id="19" name="object 17">
            <a:extLst>
              <a:ext uri="{FF2B5EF4-FFF2-40B4-BE49-F238E27FC236}">
                <a16:creationId xmlns:a16="http://schemas.microsoft.com/office/drawing/2014/main" id="{D5A7C5C2-5521-CD52-F9F5-61FA50287106}"/>
              </a:ext>
            </a:extLst>
          </p:cNvPr>
          <p:cNvGrpSpPr/>
          <p:nvPr/>
        </p:nvGrpSpPr>
        <p:grpSpPr>
          <a:xfrm>
            <a:off x="8254775" y="5281930"/>
            <a:ext cx="2458720" cy="2287270"/>
            <a:chOff x="8234171" y="5271515"/>
            <a:chExt cx="2458720" cy="2287270"/>
          </a:xfrm>
        </p:grpSpPr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1AC80EA0-D275-6ED7-28B5-E5165D5EEE64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9">
              <a:extLst>
                <a:ext uri="{FF2B5EF4-FFF2-40B4-BE49-F238E27FC236}">
                  <a16:creationId xmlns:a16="http://schemas.microsoft.com/office/drawing/2014/main" id="{26310C8B-7CA3-8FBC-3092-35B17AF41EE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1A6B90B-1A09-BBCE-FE1A-E848A99C23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45" y="3276951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299FB-354D-15E3-AF77-23E582994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900" y="519605"/>
            <a:ext cx="5617826" cy="567300"/>
          </a:xfrm>
        </p:spPr>
        <p:txBody>
          <a:bodyPr/>
          <a:lstStyle/>
          <a:p>
            <a:r>
              <a:rPr lang="ru-RU" sz="3200" dirty="0"/>
              <a:t>Если нужно помещение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71B97-AD34-304E-162C-0BE2001C2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1300" y="2068585"/>
            <a:ext cx="7840985" cy="1726755"/>
          </a:xfrm>
        </p:spPr>
        <p:txBody>
          <a:bodyPr vert="horz" wrap="square" lIns="0" tIns="13335" rIns="0" bIns="0" rtlCol="0">
            <a:spAutoFit/>
          </a:bodyPr>
          <a:lstStyle/>
          <a:p>
            <a:pPr marL="1219200" marR="2279015" algn="l" rtl="0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r>
              <a:rPr lang="ru-RU" sz="2400" dirty="0">
                <a:solidFill>
                  <a:srgbClr val="542012"/>
                </a:solidFill>
                <a:latin typeface="Arial Black"/>
                <a:ea typeface="+mj-ea"/>
              </a:rPr>
              <a:t>Безвозмездная аренда</a:t>
            </a:r>
            <a:r>
              <a:rPr lang="ru-RU" sz="2400" b="1" kern="1200" dirty="0">
                <a:solidFill>
                  <a:srgbClr val="242424"/>
                </a:solidFill>
                <a:latin typeface="Arial"/>
                <a:cs typeface="Arial"/>
              </a:rPr>
              <a:t>:</a:t>
            </a:r>
          </a:p>
          <a:p>
            <a:pPr marL="1470660" marR="2279015" indent="-251460" algn="l" rtl="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400" b="1" kern="1200" dirty="0">
                <a:solidFill>
                  <a:srgbClr val="542012"/>
                </a:solidFill>
                <a:cs typeface="Arial"/>
              </a:rPr>
              <a:t>Конференц-зал</a:t>
            </a:r>
          </a:p>
          <a:p>
            <a:pPr marL="1219200" marR="2279015" algn="l" rtl="0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endParaRPr lang="ru-RU" sz="2000" kern="1200" dirty="0">
              <a:solidFill>
                <a:srgbClr val="242424"/>
              </a:solidFill>
              <a:latin typeface="Arial"/>
              <a:cs typeface="Arial"/>
            </a:endParaRPr>
          </a:p>
          <a:p>
            <a:pPr marL="1219200" marR="2279015" algn="l" rtl="0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endParaRPr lang="ru-RU" sz="2000" kern="1200" dirty="0">
              <a:solidFill>
                <a:srgbClr val="242424"/>
              </a:solidFill>
              <a:latin typeface="Arial"/>
              <a:cs typeface="Arial"/>
            </a:endParaRPr>
          </a:p>
          <a:p>
            <a:pPr marL="1219200" marR="2279015" algn="l" rtl="0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endParaRPr lang="ru-RU" sz="2000" kern="1200" dirty="0">
              <a:solidFill>
                <a:srgbClr val="242424"/>
              </a:solidFill>
              <a:latin typeface="Arial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D0FCB8-B76E-04F8-75C0-443438FFE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292" y="314278"/>
            <a:ext cx="1371600" cy="409575"/>
          </a:xfrm>
          <a:prstGeom prst="rect">
            <a:avLst/>
          </a:prstGeom>
        </p:spPr>
      </p:pic>
      <p:grpSp>
        <p:nvGrpSpPr>
          <p:cNvPr id="8" name="object 17">
            <a:extLst>
              <a:ext uri="{FF2B5EF4-FFF2-40B4-BE49-F238E27FC236}">
                <a16:creationId xmlns:a16="http://schemas.microsoft.com/office/drawing/2014/main" id="{45FE5B69-1EEE-174C-D273-F806C8CE8CDA}"/>
              </a:ext>
            </a:extLst>
          </p:cNvPr>
          <p:cNvGrpSpPr/>
          <p:nvPr/>
        </p:nvGrpSpPr>
        <p:grpSpPr>
          <a:xfrm>
            <a:off x="8254775" y="5281930"/>
            <a:ext cx="2458720" cy="2287270"/>
            <a:chOff x="8234171" y="5271515"/>
            <a:chExt cx="2458720" cy="2287270"/>
          </a:xfrm>
        </p:grpSpPr>
        <p:sp>
          <p:nvSpPr>
            <p:cNvPr id="10" name="object 18">
              <a:extLst>
                <a:ext uri="{FF2B5EF4-FFF2-40B4-BE49-F238E27FC236}">
                  <a16:creationId xmlns:a16="http://schemas.microsoft.com/office/drawing/2014/main" id="{AA089007-9AA5-89B7-F5FF-06D84C52C5C2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9">
              <a:extLst>
                <a:ext uri="{FF2B5EF4-FFF2-40B4-BE49-F238E27FC236}">
                  <a16:creationId xmlns:a16="http://schemas.microsoft.com/office/drawing/2014/main" id="{D7594313-98A9-D889-D333-F82F0AB34FF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8160F0-0B56-81AD-834F-7E52E80CAB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215" y="134090"/>
            <a:ext cx="1962678" cy="105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32BC7FD-5FFC-6E40-EA5C-CE3EBBE40C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"/>
          <a:stretch/>
        </p:blipFill>
        <p:spPr>
          <a:xfrm>
            <a:off x="5487175" y="3674896"/>
            <a:ext cx="2819400" cy="27085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FEFE41-BD07-6B9E-2BF2-BFD7E2151D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138683"/>
            <a:ext cx="4403365" cy="3302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2E88D6-2D40-D2F2-5C97-443C01E88A8A}"/>
              </a:ext>
            </a:extLst>
          </p:cNvPr>
          <p:cNvSpPr txBox="1"/>
          <p:nvPr/>
        </p:nvSpPr>
        <p:spPr>
          <a:xfrm>
            <a:off x="881840" y="6123653"/>
            <a:ext cx="3274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Горячая линия –  </a:t>
            </a:r>
            <a:r>
              <a:rPr lang="ru-RU" sz="2400" b="1" dirty="0">
                <a:solidFill>
                  <a:srgbClr val="EC523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901-000</a:t>
            </a:r>
            <a:endParaRPr lang="ru-RU" sz="2400" b="1" dirty="0">
              <a:solidFill>
                <a:srgbClr val="EC52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3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56155-C1F5-C0A1-D4D2-F07C23B09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6EF6E-3AA0-8964-CD24-44A05AFA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900" y="519605"/>
            <a:ext cx="5617826" cy="567300"/>
          </a:xfrm>
        </p:spPr>
        <p:txBody>
          <a:bodyPr/>
          <a:lstStyle/>
          <a:p>
            <a:r>
              <a:rPr lang="ru-RU" sz="3200" dirty="0"/>
              <a:t>Если нужно помещение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02C9EE-B774-4FA1-FF88-FD1B70C6A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292" y="314278"/>
            <a:ext cx="1371600" cy="409575"/>
          </a:xfrm>
          <a:prstGeom prst="rect">
            <a:avLst/>
          </a:prstGeom>
        </p:spPr>
      </p:pic>
      <p:grpSp>
        <p:nvGrpSpPr>
          <p:cNvPr id="8" name="object 17">
            <a:extLst>
              <a:ext uri="{FF2B5EF4-FFF2-40B4-BE49-F238E27FC236}">
                <a16:creationId xmlns:a16="http://schemas.microsoft.com/office/drawing/2014/main" id="{A7671008-22DB-4D14-2275-EC73E693DB95}"/>
              </a:ext>
            </a:extLst>
          </p:cNvPr>
          <p:cNvGrpSpPr/>
          <p:nvPr/>
        </p:nvGrpSpPr>
        <p:grpSpPr>
          <a:xfrm>
            <a:off x="8254775" y="5281930"/>
            <a:ext cx="2458720" cy="2287270"/>
            <a:chOff x="8234171" y="5271515"/>
            <a:chExt cx="2458720" cy="2287270"/>
          </a:xfrm>
        </p:grpSpPr>
        <p:sp>
          <p:nvSpPr>
            <p:cNvPr id="10" name="object 18">
              <a:extLst>
                <a:ext uri="{FF2B5EF4-FFF2-40B4-BE49-F238E27FC236}">
                  <a16:creationId xmlns:a16="http://schemas.microsoft.com/office/drawing/2014/main" id="{BA123B18-8B80-94FF-23A8-CB0C223D957A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9">
              <a:extLst>
                <a:ext uri="{FF2B5EF4-FFF2-40B4-BE49-F238E27FC236}">
                  <a16:creationId xmlns:a16="http://schemas.microsoft.com/office/drawing/2014/main" id="{9386EED5-979F-49D0-94EF-F224C115798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59A146-9297-6907-C1B8-9C9DBA44E3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215" y="134090"/>
            <a:ext cx="1962678" cy="105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BA5998E-30A8-7385-ECB5-AB8F4D0B63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"/>
          <a:stretch/>
        </p:blipFill>
        <p:spPr>
          <a:xfrm>
            <a:off x="4090751" y="4650167"/>
            <a:ext cx="2628900" cy="2525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FEEE19-06B0-BB8F-09C0-29DE6C931509}"/>
              </a:ext>
            </a:extLst>
          </p:cNvPr>
          <p:cNvSpPr txBox="1"/>
          <p:nvPr/>
        </p:nvSpPr>
        <p:spPr>
          <a:xfrm>
            <a:off x="608341" y="5384800"/>
            <a:ext cx="3274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Горячая линия –  </a:t>
            </a:r>
            <a:r>
              <a:rPr lang="ru-RU" sz="2400" b="1" dirty="0">
                <a:solidFill>
                  <a:srgbClr val="EC523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901-000</a:t>
            </a:r>
            <a:endParaRPr lang="ru-RU" sz="2400" b="1" dirty="0">
              <a:solidFill>
                <a:srgbClr val="EC52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0289C3-103F-1967-E3EC-2175B230AE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1898086"/>
            <a:ext cx="2476500" cy="2476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27839F-8939-2577-68BB-9F92D488BF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34" y="1898087"/>
            <a:ext cx="3274683" cy="24560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36BDA50-7BA3-FA0C-6563-63B3553FF5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42" y="1898086"/>
            <a:ext cx="3274683" cy="24560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85697A-FE09-7EC3-DBDC-705CE16441BC}"/>
              </a:ext>
            </a:extLst>
          </p:cNvPr>
          <p:cNvSpPr txBox="1"/>
          <p:nvPr/>
        </p:nvSpPr>
        <p:spPr>
          <a:xfrm>
            <a:off x="317500" y="1253173"/>
            <a:ext cx="548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0660" marR="2279015" indent="-251460" algn="l" rtl="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400" b="1" kern="1200" dirty="0">
                <a:solidFill>
                  <a:srgbClr val="542012"/>
                </a:solidFill>
                <a:cs typeface="Arial"/>
              </a:rPr>
              <a:t>Коворкинг</a:t>
            </a:r>
          </a:p>
        </p:txBody>
      </p:sp>
    </p:spTree>
    <p:extLst>
      <p:ext uri="{BB962C8B-B14F-4D97-AF65-F5344CB8AC3E}">
        <p14:creationId xmlns:p14="http://schemas.microsoft.com/office/powerpoint/2010/main" val="151925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12ABE-CB76-207F-2C02-69DEA7ED4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631A5-7BE4-02B5-0EAF-156D5D8F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900" y="519605"/>
            <a:ext cx="5617826" cy="567300"/>
          </a:xfrm>
        </p:spPr>
        <p:txBody>
          <a:bodyPr/>
          <a:lstStyle/>
          <a:p>
            <a:r>
              <a:rPr lang="ru-RU" sz="3200" dirty="0"/>
              <a:t>Если нужно помещение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C251CB-29A4-89E6-DA20-1D7C38DCA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292" y="314278"/>
            <a:ext cx="1371600" cy="409575"/>
          </a:xfrm>
          <a:prstGeom prst="rect">
            <a:avLst/>
          </a:prstGeom>
        </p:spPr>
      </p:pic>
      <p:grpSp>
        <p:nvGrpSpPr>
          <p:cNvPr id="8" name="object 17">
            <a:extLst>
              <a:ext uri="{FF2B5EF4-FFF2-40B4-BE49-F238E27FC236}">
                <a16:creationId xmlns:a16="http://schemas.microsoft.com/office/drawing/2014/main" id="{6684BBB3-D518-6A9D-283B-D88BF13B1D66}"/>
              </a:ext>
            </a:extLst>
          </p:cNvPr>
          <p:cNvGrpSpPr/>
          <p:nvPr/>
        </p:nvGrpSpPr>
        <p:grpSpPr>
          <a:xfrm>
            <a:off x="8254775" y="5281930"/>
            <a:ext cx="2458720" cy="2287270"/>
            <a:chOff x="8234171" y="5271515"/>
            <a:chExt cx="2458720" cy="2287270"/>
          </a:xfrm>
        </p:grpSpPr>
        <p:sp>
          <p:nvSpPr>
            <p:cNvPr id="10" name="object 18">
              <a:extLst>
                <a:ext uri="{FF2B5EF4-FFF2-40B4-BE49-F238E27FC236}">
                  <a16:creationId xmlns:a16="http://schemas.microsoft.com/office/drawing/2014/main" id="{D7274A04-E5BD-8A72-B8FF-BA9E622E7944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9">
              <a:extLst>
                <a:ext uri="{FF2B5EF4-FFF2-40B4-BE49-F238E27FC236}">
                  <a16:creationId xmlns:a16="http://schemas.microsoft.com/office/drawing/2014/main" id="{65DB4A6E-DAC9-A25B-A58A-F0737CC807E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8C5D2C3-F43F-A10B-7385-A4B0736A55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215" y="134090"/>
            <a:ext cx="1962678" cy="105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7BCAA4F-3643-832A-D39E-CA73712073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"/>
          <a:stretch/>
        </p:blipFill>
        <p:spPr>
          <a:xfrm>
            <a:off x="5487175" y="3674896"/>
            <a:ext cx="2819400" cy="27085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3F7EC4-4889-471B-3C8C-718DC7C1D890}"/>
              </a:ext>
            </a:extLst>
          </p:cNvPr>
          <p:cNvSpPr txBox="1"/>
          <p:nvPr/>
        </p:nvSpPr>
        <p:spPr>
          <a:xfrm>
            <a:off x="881840" y="6123653"/>
            <a:ext cx="3274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Горячая линия –  </a:t>
            </a:r>
            <a:r>
              <a:rPr lang="ru-RU" sz="2400" b="1" dirty="0">
                <a:solidFill>
                  <a:srgbClr val="EC523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901-000</a:t>
            </a:r>
            <a:endParaRPr lang="ru-RU" sz="2400" b="1" dirty="0">
              <a:solidFill>
                <a:srgbClr val="EC52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EE8B2-9650-DEE3-1AF4-812E601607C6}"/>
              </a:ext>
            </a:extLst>
          </p:cNvPr>
          <p:cNvSpPr txBox="1"/>
          <p:nvPr/>
        </p:nvSpPr>
        <p:spPr>
          <a:xfrm>
            <a:off x="4264768" y="2208543"/>
            <a:ext cx="7939932" cy="843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19200" marR="2279015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r>
              <a:rPr lang="ru-RU" sz="2400" dirty="0">
                <a:solidFill>
                  <a:srgbClr val="542012"/>
                </a:solidFill>
                <a:latin typeface="Arial Black" panose="020B0A04020102020204" pitchFamily="34" charset="0"/>
                <a:ea typeface="+mj-ea"/>
              </a:rPr>
              <a:t>Безвозмездная аренда</a:t>
            </a:r>
            <a:r>
              <a:rPr lang="ru-RU" sz="2400" b="1" kern="1200" dirty="0">
                <a:solidFill>
                  <a:srgbClr val="242424"/>
                </a:solidFill>
                <a:latin typeface="Arial Black" panose="020B0A04020102020204" pitchFamily="34" charset="0"/>
                <a:cs typeface="Arial"/>
              </a:rPr>
              <a:t>:</a:t>
            </a:r>
            <a:endParaRPr lang="ru-RU" sz="2400" b="1" kern="1200" dirty="0">
              <a:solidFill>
                <a:srgbClr val="542012"/>
              </a:solidFill>
              <a:latin typeface="Arial Black" panose="020B0A04020102020204" pitchFamily="34" charset="0"/>
              <a:cs typeface="Arial"/>
            </a:endParaRPr>
          </a:p>
          <a:p>
            <a:pPr marL="1470660" marR="2279015" indent="-251460" algn="l" rtl="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400" b="1" kern="1200" dirty="0">
                <a:solidFill>
                  <a:srgbClr val="542012"/>
                </a:solidFill>
                <a:cs typeface="Arial"/>
              </a:rPr>
              <a:t>Переговорная комната</a:t>
            </a:r>
            <a:endParaRPr lang="en-US" sz="2400" b="1" kern="1200" dirty="0">
              <a:solidFill>
                <a:srgbClr val="542012"/>
              </a:solidFill>
              <a:cs typeface="Arial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903B8AA-E302-B991-DB90-0A23D7C072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4" y="2208543"/>
            <a:ext cx="4438210" cy="33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69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1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5827</TotalTime>
  <Words>430</Words>
  <Application>Microsoft Office PowerPoint</Application>
  <PresentationFormat>Произвольный</PresentationFormat>
  <Paragraphs>114</Paragraphs>
  <Slides>10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Roboto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нужно помещение</vt:lpstr>
      <vt:lpstr>Если нужно помещение</vt:lpstr>
      <vt:lpstr>Если нужно помещение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Fond2020</cp:lastModifiedBy>
  <cp:revision>218</cp:revision>
  <cp:lastPrinted>2025-02-06T02:17:04Z</cp:lastPrinted>
  <dcterms:created xsi:type="dcterms:W3CDTF">2020-10-05T07:20:08Z</dcterms:created>
  <dcterms:modified xsi:type="dcterms:W3CDTF">2025-03-06T03:40:37Z</dcterms:modified>
</cp:coreProperties>
</file>