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65" r:id="rId2"/>
    <p:sldId id="393" r:id="rId3"/>
    <p:sldId id="378" r:id="rId4"/>
    <p:sldId id="374" r:id="rId5"/>
    <p:sldId id="375" r:id="rId6"/>
    <p:sldId id="379" r:id="rId7"/>
    <p:sldId id="398" r:id="rId8"/>
    <p:sldId id="387" r:id="rId9"/>
    <p:sldId id="370" r:id="rId10"/>
    <p:sldId id="397" r:id="rId11"/>
    <p:sldId id="390" r:id="rId12"/>
    <p:sldId id="396" r:id="rId13"/>
    <p:sldId id="392" r:id="rId14"/>
    <p:sldId id="401" r:id="rId15"/>
    <p:sldId id="386" r:id="rId16"/>
    <p:sldId id="337" r:id="rId17"/>
    <p:sldId id="422" r:id="rId18"/>
    <p:sldId id="400" r:id="rId19"/>
  </p:sldIdLst>
  <p:sldSz cx="10693400" cy="7569200"/>
  <p:notesSz cx="9926638" cy="6797675"/>
  <p:embeddedFontLst>
    <p:embeddedFont>
      <p:font typeface="Arial Black" panose="020B0A04020102020204" pitchFamily="34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0BCEE2-5847-4145-8FB9-C51FC14DA51A}">
          <p14:sldIdLst>
            <p14:sldId id="365"/>
            <p14:sldId id="393"/>
            <p14:sldId id="378"/>
            <p14:sldId id="374"/>
            <p14:sldId id="375"/>
            <p14:sldId id="379"/>
            <p14:sldId id="398"/>
            <p14:sldId id="387"/>
            <p14:sldId id="370"/>
            <p14:sldId id="397"/>
            <p14:sldId id="390"/>
            <p14:sldId id="396"/>
            <p14:sldId id="392"/>
            <p14:sldId id="401"/>
            <p14:sldId id="386"/>
            <p14:sldId id="337"/>
            <p14:sldId id="422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012"/>
    <a:srgbClr val="663300"/>
    <a:srgbClr val="019F9C"/>
    <a:srgbClr val="FFFFFF"/>
    <a:srgbClr val="2BCFF5"/>
    <a:srgbClr val="60C0C0"/>
    <a:srgbClr val="EC5238"/>
    <a:srgbClr val="D3AD8E"/>
    <a:srgbClr val="F7F0E3"/>
    <a:srgbClr val="EF5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95" d="100"/>
          <a:sy n="95" d="100"/>
        </p:scale>
        <p:origin x="15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809F2-88FD-4E97-9AE5-76749B53EB84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164F948-A814-46B7-B573-34EBC2282C3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>
              <a:solidFill>
                <a:srgbClr val="00B050"/>
              </a:solidFill>
              <a:latin typeface="+mn-lt"/>
            </a:rPr>
            <a:t>Продвижение + реклама</a:t>
          </a:r>
        </a:p>
        <a:p>
          <a:pPr algn="ctr">
            <a:lnSpc>
              <a:spcPct val="100000"/>
            </a:lnSpc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n-lt"/>
            </a:rPr>
            <a:t> (размещение баннера 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на 60 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7396F83A-7118-49CC-BC9A-7C43256140A5}" type="parTrans" cxnId="{E366E0A9-C345-4CD1-B457-7F9A5784E6BB}">
      <dgm:prSet/>
      <dgm:spPr/>
      <dgm:t>
        <a:bodyPr/>
        <a:lstStyle/>
        <a:p>
          <a:endParaRPr lang="ru-RU"/>
        </a:p>
      </dgm:t>
    </dgm:pt>
    <dgm:pt modelId="{90759E09-0073-46C6-8BF7-9BD03D2B7F84}" type="sibTrans" cxnId="{E366E0A9-C345-4CD1-B457-7F9A5784E6BB}">
      <dgm:prSet/>
      <dgm:spPr/>
      <dgm:t>
        <a:bodyPr/>
        <a:lstStyle/>
        <a:p>
          <a:endParaRPr lang="ru-RU"/>
        </a:p>
      </dgm:t>
    </dgm:pt>
    <dgm:pt modelId="{DBE98C74-EC65-4C74-82C2-0554125C2A2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i="0" dirty="0">
              <a:solidFill>
                <a:srgbClr val="00B050"/>
              </a:solidFill>
            </a:rPr>
            <a:t>Мобильных баннеров </a:t>
          </a:r>
        </a:p>
        <a:p>
          <a:pPr algn="ctr"/>
          <a:r>
            <a:rPr lang="ru-RU" sz="1600" b="1" i="0" dirty="0">
              <a:solidFill>
                <a:schemeClr val="accent6">
                  <a:lumMod val="75000"/>
                </a:schemeClr>
              </a:solidFill>
            </a:rPr>
            <a:t>(Изготовление 2-х шт.) </a:t>
          </a:r>
        </a:p>
      </dgm:t>
    </dgm:pt>
    <dgm:pt modelId="{320BCF0D-C194-4478-8CB8-56C262EAC559}" type="sibTrans" cxnId="{5A479E60-0F60-4FCD-8674-4D2FC1255D10}">
      <dgm:prSet/>
      <dgm:spPr/>
      <dgm:t>
        <a:bodyPr/>
        <a:lstStyle/>
        <a:p>
          <a:endParaRPr lang="ru-RU"/>
        </a:p>
      </dgm:t>
    </dgm:pt>
    <dgm:pt modelId="{96C4B503-07BB-4E5E-8770-C01488131E29}" type="parTrans" cxnId="{5A479E60-0F60-4FCD-8674-4D2FC1255D10}">
      <dgm:prSet/>
      <dgm:spPr/>
      <dgm:t>
        <a:bodyPr/>
        <a:lstStyle/>
        <a:p>
          <a:endParaRPr lang="ru-RU"/>
        </a:p>
      </dgm:t>
    </dgm:pt>
    <dgm:pt modelId="{A49AEEBF-CC15-49DA-9F5B-33480725AA94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>
              <a:solidFill>
                <a:srgbClr val="00B050"/>
              </a:solidFill>
            </a:rPr>
            <a:t>Рекламная афиша</a:t>
          </a:r>
        </a:p>
        <a:p>
          <a:pPr algn="ctr"/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(афиша в маршрутных автобусах)</a:t>
          </a:r>
        </a:p>
        <a:p>
          <a:pPr algn="ctr"/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Сроком на 60 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8A57B4CD-5224-4F63-BF32-1D4042C12344}" type="sibTrans" cxnId="{85674C75-ED99-467D-A7B6-34F684BC9D5A}">
      <dgm:prSet/>
      <dgm:spPr/>
      <dgm:t>
        <a:bodyPr/>
        <a:lstStyle/>
        <a:p>
          <a:endParaRPr lang="ru-RU"/>
        </a:p>
      </dgm:t>
    </dgm:pt>
    <dgm:pt modelId="{F0931ED7-6073-4490-B9E8-B0E059E2604B}" type="parTrans" cxnId="{85674C75-ED99-467D-A7B6-34F684BC9D5A}">
      <dgm:prSet/>
      <dgm:spPr/>
      <dgm:t>
        <a:bodyPr/>
        <a:lstStyle/>
        <a:p>
          <a:endParaRPr lang="ru-RU"/>
        </a:p>
      </dgm:t>
    </dgm:pt>
    <dgm:pt modelId="{6B579235-1878-434F-8C4C-11F1662A4137}" type="pres">
      <dgm:prSet presAssocID="{E98809F2-88FD-4E97-9AE5-76749B53EB84}" presName="linear" presStyleCnt="0">
        <dgm:presLayoutVars>
          <dgm:dir/>
          <dgm:animLvl val="lvl"/>
          <dgm:resizeHandles val="exact"/>
        </dgm:presLayoutVars>
      </dgm:prSet>
      <dgm:spPr/>
    </dgm:pt>
    <dgm:pt modelId="{82C416A5-42D7-4BF8-B6BB-751AA332F6AE}" type="pres">
      <dgm:prSet presAssocID="{2164F948-A814-46B7-B573-34EBC2282C35}" presName="parentLin" presStyleCnt="0"/>
      <dgm:spPr/>
    </dgm:pt>
    <dgm:pt modelId="{971DE554-A190-497F-B568-034176A5606A}" type="pres">
      <dgm:prSet presAssocID="{2164F948-A814-46B7-B573-34EBC2282C35}" presName="parentLeftMargin" presStyleLbl="node1" presStyleIdx="0" presStyleCnt="3"/>
      <dgm:spPr/>
    </dgm:pt>
    <dgm:pt modelId="{7AA9F855-00B0-4DB6-A879-51F88181E8AE}" type="pres">
      <dgm:prSet presAssocID="{2164F948-A814-46B7-B573-34EBC2282C35}" presName="parentText" presStyleLbl="node1" presStyleIdx="0" presStyleCnt="3" custScaleX="100608" custScaleY="71441" custLinFactNeighborX="-14893" custLinFactNeighborY="-6985">
        <dgm:presLayoutVars>
          <dgm:chMax val="0"/>
          <dgm:bulletEnabled val="1"/>
        </dgm:presLayoutVars>
      </dgm:prSet>
      <dgm:spPr/>
    </dgm:pt>
    <dgm:pt modelId="{25EE1DA4-FFC6-4F55-AD67-7C31EF705B6C}" type="pres">
      <dgm:prSet presAssocID="{2164F948-A814-46B7-B573-34EBC2282C35}" presName="negativeSpace" presStyleCnt="0"/>
      <dgm:spPr/>
    </dgm:pt>
    <dgm:pt modelId="{C48BF99C-1882-457E-9D69-312E063F86E4}" type="pres">
      <dgm:prSet presAssocID="{2164F948-A814-46B7-B573-34EBC2282C35}" presName="childText" presStyleLbl="conFgAcc1" presStyleIdx="0" presStyleCnt="3" custLinFactNeighborX="793" custLinFactNeighborY="41030">
        <dgm:presLayoutVars>
          <dgm:bulletEnabled val="1"/>
        </dgm:presLayoutVars>
      </dgm:prSet>
      <dgm:spPr/>
    </dgm:pt>
    <dgm:pt modelId="{114E34D8-0AA2-4684-B71A-9EE6FF905E7F}" type="pres">
      <dgm:prSet presAssocID="{90759E09-0073-46C6-8BF7-9BD03D2B7F84}" presName="spaceBetweenRectangles" presStyleCnt="0"/>
      <dgm:spPr/>
    </dgm:pt>
    <dgm:pt modelId="{0CB5483A-3618-41CA-85C0-124044E0E688}" type="pres">
      <dgm:prSet presAssocID="{A49AEEBF-CC15-49DA-9F5B-33480725AA94}" presName="parentLin" presStyleCnt="0"/>
      <dgm:spPr/>
    </dgm:pt>
    <dgm:pt modelId="{0301EC2B-F85E-41F3-8147-178B1A96BFBA}" type="pres">
      <dgm:prSet presAssocID="{A49AEEBF-CC15-49DA-9F5B-33480725AA94}" presName="parentLeftMargin" presStyleLbl="node1" presStyleIdx="0" presStyleCnt="3"/>
      <dgm:spPr/>
    </dgm:pt>
    <dgm:pt modelId="{39982CE2-2623-491D-8E31-A46193460D5A}" type="pres">
      <dgm:prSet presAssocID="{A49AEEBF-CC15-49DA-9F5B-33480725AA94}" presName="parentText" presStyleLbl="node1" presStyleIdx="1" presStyleCnt="3" custLinFactNeighborX="6383" custLinFactNeighborY="-831">
        <dgm:presLayoutVars>
          <dgm:chMax val="0"/>
          <dgm:bulletEnabled val="1"/>
        </dgm:presLayoutVars>
      </dgm:prSet>
      <dgm:spPr/>
    </dgm:pt>
    <dgm:pt modelId="{2A786CB7-360E-4E34-B7CA-71CD3CB39ED0}" type="pres">
      <dgm:prSet presAssocID="{A49AEEBF-CC15-49DA-9F5B-33480725AA94}" presName="negativeSpace" presStyleCnt="0"/>
      <dgm:spPr/>
    </dgm:pt>
    <dgm:pt modelId="{066CF483-4089-4D50-936A-87E2F342F670}" type="pres">
      <dgm:prSet presAssocID="{A49AEEBF-CC15-49DA-9F5B-33480725AA94}" presName="childText" presStyleLbl="conFgAcc1" presStyleIdx="1" presStyleCnt="3" custScaleY="106964">
        <dgm:presLayoutVars>
          <dgm:bulletEnabled val="1"/>
        </dgm:presLayoutVars>
      </dgm:prSet>
      <dgm:spPr/>
    </dgm:pt>
    <dgm:pt modelId="{2BEB65AC-5ECD-4C50-ACE8-DD9004271627}" type="pres">
      <dgm:prSet presAssocID="{8A57B4CD-5224-4F63-BF32-1D4042C12344}" presName="spaceBetweenRectangles" presStyleCnt="0"/>
      <dgm:spPr/>
    </dgm:pt>
    <dgm:pt modelId="{2848917D-3034-463A-A187-C05E1327DFB5}" type="pres">
      <dgm:prSet presAssocID="{DBE98C74-EC65-4C74-82C2-0554125C2A2D}" presName="parentLin" presStyleCnt="0"/>
      <dgm:spPr/>
    </dgm:pt>
    <dgm:pt modelId="{37C0091A-E8FB-4574-8F08-AC3EEA5C9EA5}" type="pres">
      <dgm:prSet presAssocID="{DBE98C74-EC65-4C74-82C2-0554125C2A2D}" presName="parentLeftMargin" presStyleLbl="node1" presStyleIdx="1" presStyleCnt="3"/>
      <dgm:spPr/>
    </dgm:pt>
    <dgm:pt modelId="{4EA0A643-76C3-4202-9868-1AEE979A452D}" type="pres">
      <dgm:prSet presAssocID="{DBE98C74-EC65-4C74-82C2-0554125C2A2D}" presName="parentText" presStyleLbl="node1" presStyleIdx="2" presStyleCnt="3" custScaleY="86313" custLinFactNeighborX="6383" custLinFactNeighborY="3109">
        <dgm:presLayoutVars>
          <dgm:chMax val="0"/>
          <dgm:bulletEnabled val="1"/>
        </dgm:presLayoutVars>
      </dgm:prSet>
      <dgm:spPr/>
    </dgm:pt>
    <dgm:pt modelId="{99B63C75-2CA0-4D39-B960-097DBAFDC0F8}" type="pres">
      <dgm:prSet presAssocID="{DBE98C74-EC65-4C74-82C2-0554125C2A2D}" presName="negativeSpace" presStyleCnt="0"/>
      <dgm:spPr/>
    </dgm:pt>
    <dgm:pt modelId="{569F4E58-EF71-44B7-9A0D-8C343A96A47B}" type="pres">
      <dgm:prSet presAssocID="{DBE98C74-EC65-4C74-82C2-0554125C2A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479E60-0F60-4FCD-8674-4D2FC1255D10}" srcId="{E98809F2-88FD-4E97-9AE5-76749B53EB84}" destId="{DBE98C74-EC65-4C74-82C2-0554125C2A2D}" srcOrd="2" destOrd="0" parTransId="{96C4B503-07BB-4E5E-8770-C01488131E29}" sibTransId="{320BCF0D-C194-4478-8CB8-56C262EAC559}"/>
    <dgm:cxn modelId="{85674C75-ED99-467D-A7B6-34F684BC9D5A}" srcId="{E98809F2-88FD-4E97-9AE5-76749B53EB84}" destId="{A49AEEBF-CC15-49DA-9F5B-33480725AA94}" srcOrd="1" destOrd="0" parTransId="{F0931ED7-6073-4490-B9E8-B0E059E2604B}" sibTransId="{8A57B4CD-5224-4F63-BF32-1D4042C12344}"/>
    <dgm:cxn modelId="{48B3A6A0-4AEC-4F30-898A-27D80F46D3B7}" type="presOf" srcId="{2164F948-A814-46B7-B573-34EBC2282C35}" destId="{971DE554-A190-497F-B568-034176A5606A}" srcOrd="0" destOrd="0" presId="urn:microsoft.com/office/officeart/2005/8/layout/list1"/>
    <dgm:cxn modelId="{E366E0A9-C345-4CD1-B457-7F9A5784E6BB}" srcId="{E98809F2-88FD-4E97-9AE5-76749B53EB84}" destId="{2164F948-A814-46B7-B573-34EBC2282C35}" srcOrd="0" destOrd="0" parTransId="{7396F83A-7118-49CC-BC9A-7C43256140A5}" sibTransId="{90759E09-0073-46C6-8BF7-9BD03D2B7F84}"/>
    <dgm:cxn modelId="{9BC5BDB8-576E-40EB-9618-2F8A0ECD108D}" type="presOf" srcId="{DBE98C74-EC65-4C74-82C2-0554125C2A2D}" destId="{37C0091A-E8FB-4574-8F08-AC3EEA5C9EA5}" srcOrd="0" destOrd="0" presId="urn:microsoft.com/office/officeart/2005/8/layout/list1"/>
    <dgm:cxn modelId="{34C9BACA-A20C-428E-BE3B-4E5C44C8B886}" type="presOf" srcId="{E98809F2-88FD-4E97-9AE5-76749B53EB84}" destId="{6B579235-1878-434F-8C4C-11F1662A4137}" srcOrd="0" destOrd="0" presId="urn:microsoft.com/office/officeart/2005/8/layout/list1"/>
    <dgm:cxn modelId="{798D8EDD-8CF3-4DE5-BD12-A510395E9D1F}" type="presOf" srcId="{A49AEEBF-CC15-49DA-9F5B-33480725AA94}" destId="{39982CE2-2623-491D-8E31-A46193460D5A}" srcOrd="1" destOrd="0" presId="urn:microsoft.com/office/officeart/2005/8/layout/list1"/>
    <dgm:cxn modelId="{5BEF24EC-E5B3-46A1-8204-A7D1DFCF23BC}" type="presOf" srcId="{2164F948-A814-46B7-B573-34EBC2282C35}" destId="{7AA9F855-00B0-4DB6-A879-51F88181E8AE}" srcOrd="1" destOrd="0" presId="urn:microsoft.com/office/officeart/2005/8/layout/list1"/>
    <dgm:cxn modelId="{A759E7EF-4EBE-4090-9D06-783E738D50D3}" type="presOf" srcId="{DBE98C74-EC65-4C74-82C2-0554125C2A2D}" destId="{4EA0A643-76C3-4202-9868-1AEE979A452D}" srcOrd="1" destOrd="0" presId="urn:microsoft.com/office/officeart/2005/8/layout/list1"/>
    <dgm:cxn modelId="{0E7ABBF0-5DF0-4280-A97A-62326CE7B4C7}" type="presOf" srcId="{A49AEEBF-CC15-49DA-9F5B-33480725AA94}" destId="{0301EC2B-F85E-41F3-8147-178B1A96BFBA}" srcOrd="0" destOrd="0" presId="urn:microsoft.com/office/officeart/2005/8/layout/list1"/>
    <dgm:cxn modelId="{93C86204-5C9F-4568-9FD3-4F5A22377C5B}" type="presParOf" srcId="{6B579235-1878-434F-8C4C-11F1662A4137}" destId="{82C416A5-42D7-4BF8-B6BB-751AA332F6AE}" srcOrd="0" destOrd="0" presId="urn:microsoft.com/office/officeart/2005/8/layout/list1"/>
    <dgm:cxn modelId="{82852D8E-5616-4FB8-8751-C917C6861A8A}" type="presParOf" srcId="{82C416A5-42D7-4BF8-B6BB-751AA332F6AE}" destId="{971DE554-A190-497F-B568-034176A5606A}" srcOrd="0" destOrd="0" presId="urn:microsoft.com/office/officeart/2005/8/layout/list1"/>
    <dgm:cxn modelId="{9EB139D1-211B-4114-A061-E0E006C2B33E}" type="presParOf" srcId="{82C416A5-42D7-4BF8-B6BB-751AA332F6AE}" destId="{7AA9F855-00B0-4DB6-A879-51F88181E8AE}" srcOrd="1" destOrd="0" presId="urn:microsoft.com/office/officeart/2005/8/layout/list1"/>
    <dgm:cxn modelId="{EAB99AEE-92F3-4F9F-A832-C3E41C94BDB6}" type="presParOf" srcId="{6B579235-1878-434F-8C4C-11F1662A4137}" destId="{25EE1DA4-FFC6-4F55-AD67-7C31EF705B6C}" srcOrd="1" destOrd="0" presId="urn:microsoft.com/office/officeart/2005/8/layout/list1"/>
    <dgm:cxn modelId="{8FCF56CE-09EA-4B50-8DA9-B22827BC0534}" type="presParOf" srcId="{6B579235-1878-434F-8C4C-11F1662A4137}" destId="{C48BF99C-1882-457E-9D69-312E063F86E4}" srcOrd="2" destOrd="0" presId="urn:microsoft.com/office/officeart/2005/8/layout/list1"/>
    <dgm:cxn modelId="{135724F1-7BF5-4125-8D56-7E34B382571F}" type="presParOf" srcId="{6B579235-1878-434F-8C4C-11F1662A4137}" destId="{114E34D8-0AA2-4684-B71A-9EE6FF905E7F}" srcOrd="3" destOrd="0" presId="urn:microsoft.com/office/officeart/2005/8/layout/list1"/>
    <dgm:cxn modelId="{5B383D24-1626-4840-B05B-9B7BE752B03B}" type="presParOf" srcId="{6B579235-1878-434F-8C4C-11F1662A4137}" destId="{0CB5483A-3618-41CA-85C0-124044E0E688}" srcOrd="4" destOrd="0" presId="urn:microsoft.com/office/officeart/2005/8/layout/list1"/>
    <dgm:cxn modelId="{66129D82-FE31-450F-A316-69AB818EE3D8}" type="presParOf" srcId="{0CB5483A-3618-41CA-85C0-124044E0E688}" destId="{0301EC2B-F85E-41F3-8147-178B1A96BFBA}" srcOrd="0" destOrd="0" presId="urn:microsoft.com/office/officeart/2005/8/layout/list1"/>
    <dgm:cxn modelId="{8EE69639-3344-4E04-B8DD-34CC97C2FF2D}" type="presParOf" srcId="{0CB5483A-3618-41CA-85C0-124044E0E688}" destId="{39982CE2-2623-491D-8E31-A46193460D5A}" srcOrd="1" destOrd="0" presId="urn:microsoft.com/office/officeart/2005/8/layout/list1"/>
    <dgm:cxn modelId="{3FC59BBB-2A2B-473B-A13C-DF598B20AC70}" type="presParOf" srcId="{6B579235-1878-434F-8C4C-11F1662A4137}" destId="{2A786CB7-360E-4E34-B7CA-71CD3CB39ED0}" srcOrd="5" destOrd="0" presId="urn:microsoft.com/office/officeart/2005/8/layout/list1"/>
    <dgm:cxn modelId="{BF208153-4484-4C7D-9544-20046CEDBBA3}" type="presParOf" srcId="{6B579235-1878-434F-8C4C-11F1662A4137}" destId="{066CF483-4089-4D50-936A-87E2F342F670}" srcOrd="6" destOrd="0" presId="urn:microsoft.com/office/officeart/2005/8/layout/list1"/>
    <dgm:cxn modelId="{77812174-2930-4CE1-9394-354CEED198FD}" type="presParOf" srcId="{6B579235-1878-434F-8C4C-11F1662A4137}" destId="{2BEB65AC-5ECD-4C50-ACE8-DD9004271627}" srcOrd="7" destOrd="0" presId="urn:microsoft.com/office/officeart/2005/8/layout/list1"/>
    <dgm:cxn modelId="{9DBA890F-50F1-49CE-B55D-11124C513973}" type="presParOf" srcId="{6B579235-1878-434F-8C4C-11F1662A4137}" destId="{2848917D-3034-463A-A187-C05E1327DFB5}" srcOrd="8" destOrd="0" presId="urn:microsoft.com/office/officeart/2005/8/layout/list1"/>
    <dgm:cxn modelId="{B63A235D-0453-46AA-B160-7C77D04B8729}" type="presParOf" srcId="{2848917D-3034-463A-A187-C05E1327DFB5}" destId="{37C0091A-E8FB-4574-8F08-AC3EEA5C9EA5}" srcOrd="0" destOrd="0" presId="urn:microsoft.com/office/officeart/2005/8/layout/list1"/>
    <dgm:cxn modelId="{77AC6D8D-8C08-47B5-A61B-5D1F69C07A27}" type="presParOf" srcId="{2848917D-3034-463A-A187-C05E1327DFB5}" destId="{4EA0A643-76C3-4202-9868-1AEE979A452D}" srcOrd="1" destOrd="0" presId="urn:microsoft.com/office/officeart/2005/8/layout/list1"/>
    <dgm:cxn modelId="{5F768676-D154-473B-9483-1FE50EEF98BC}" type="presParOf" srcId="{6B579235-1878-434F-8C4C-11F1662A4137}" destId="{99B63C75-2CA0-4D39-B960-097DBAFDC0F8}" srcOrd="9" destOrd="0" presId="urn:microsoft.com/office/officeart/2005/8/layout/list1"/>
    <dgm:cxn modelId="{41D74CD0-233F-4660-8150-F88203EB55F5}" type="presParOf" srcId="{6B579235-1878-434F-8C4C-11F1662A4137}" destId="{569F4E58-EF71-44B7-9A0D-8C343A96A4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ED7CB-DDC2-4799-8C05-1D6C3B66EB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7D6602F-ABF4-4B30-981B-38A36A9A55B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rPr>
            <a:t>Обеспечение занятости граждан, отнесенных к категориям социально уязвимых</a:t>
          </a:r>
        </a:p>
      </dgm:t>
    </dgm:pt>
    <dgm:pt modelId="{5F48C435-9414-4D45-A288-7B92A5D60035}" type="parTrans" cxnId="{82C8D8B9-84F7-4138-899B-93225F37D6DA}">
      <dgm:prSet/>
      <dgm:spPr/>
      <dgm:t>
        <a:bodyPr/>
        <a:lstStyle/>
        <a:p>
          <a:endParaRPr lang="ru-RU"/>
        </a:p>
      </dgm:t>
    </dgm:pt>
    <dgm:pt modelId="{0445AC29-FADA-4184-A8BE-FACB37E7B706}" type="sibTrans" cxnId="{82C8D8B9-84F7-4138-899B-93225F37D6DA}">
      <dgm:prSet/>
      <dgm:spPr/>
      <dgm:t>
        <a:bodyPr/>
        <a:lstStyle/>
        <a:p>
          <a:endParaRPr lang="ru-RU"/>
        </a:p>
      </dgm:t>
    </dgm:pt>
    <dgm:pt modelId="{E366E551-BC78-47DD-8C88-82629DF6A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rPr>
            <a:t>Обеспечение реализации товаров (работ, услуг), произведенных гражданами, отнесенными к категориям социально уязвимых</a:t>
          </a:r>
        </a:p>
      </dgm:t>
    </dgm:pt>
    <dgm:pt modelId="{31884F44-91A0-44C1-AC47-8953D281D01B}" type="parTrans" cxnId="{34E948FD-6E64-48FA-9F73-BED6363144F8}">
      <dgm:prSet/>
      <dgm:spPr/>
      <dgm:t>
        <a:bodyPr/>
        <a:lstStyle/>
        <a:p>
          <a:endParaRPr lang="ru-RU"/>
        </a:p>
      </dgm:t>
    </dgm:pt>
    <dgm:pt modelId="{1E48F775-ED85-4D31-BAA2-8C6B34F1B79B}" type="sibTrans" cxnId="{34E948FD-6E64-48FA-9F73-BED6363144F8}">
      <dgm:prSet/>
      <dgm:spPr/>
      <dgm:t>
        <a:bodyPr/>
        <a:lstStyle/>
        <a:p>
          <a:endParaRPr lang="ru-RU"/>
        </a:p>
      </dgm:t>
    </dgm:pt>
    <dgm:pt modelId="{839A9C20-B5D4-4E6F-8C9A-44CFA489CF8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Производство товаров (работ, услуг), предназначенных для граждан отнесенных к категориям социально уязвимых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DD4CEB8D-A635-4D20-80EF-3D88B8C949FC}" type="parTrans" cxnId="{8C1C3A2B-7CAE-4E52-809F-1207B9DA28DB}">
      <dgm:prSet/>
      <dgm:spPr/>
      <dgm:t>
        <a:bodyPr/>
        <a:lstStyle/>
        <a:p>
          <a:endParaRPr lang="ru-RU"/>
        </a:p>
      </dgm:t>
    </dgm:pt>
    <dgm:pt modelId="{5E764CC5-F32C-416D-9324-BC59FE9275DE}" type="sibTrans" cxnId="{8C1C3A2B-7CAE-4E52-809F-1207B9DA28DB}">
      <dgm:prSet/>
      <dgm:spPr/>
      <dgm:t>
        <a:bodyPr/>
        <a:lstStyle/>
        <a:p>
          <a:endParaRPr lang="ru-RU"/>
        </a:p>
      </dgm:t>
    </dgm:pt>
    <dgm:pt modelId="{87B17104-D8C8-4E4F-9A4A-9E2D55BD6FC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Деятельность направленная на достижение общественно полезных целей и способствующая решению социальных проблем общества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60985E9C-C7BE-4F09-8667-C68C3F7D3ACB}" type="parTrans" cxnId="{DD9E0876-3D6F-4079-A5AC-3B42C4628C9B}">
      <dgm:prSet/>
      <dgm:spPr/>
      <dgm:t>
        <a:bodyPr/>
        <a:lstStyle/>
        <a:p>
          <a:endParaRPr lang="ru-RU"/>
        </a:p>
      </dgm:t>
    </dgm:pt>
    <dgm:pt modelId="{236C7C48-038A-41B5-B048-DD20868D825A}" type="sibTrans" cxnId="{DD9E0876-3D6F-4079-A5AC-3B42C4628C9B}">
      <dgm:prSet/>
      <dgm:spPr/>
      <dgm:t>
        <a:bodyPr/>
        <a:lstStyle/>
        <a:p>
          <a:endParaRPr lang="ru-RU"/>
        </a:p>
      </dgm:t>
    </dgm:pt>
    <dgm:pt modelId="{9A2592B1-D44F-4C04-9FE9-4CC2B71FDDB1}" type="pres">
      <dgm:prSet presAssocID="{230ED7CB-DDC2-4799-8C05-1D6C3B66EB82}" presName="linear" presStyleCnt="0">
        <dgm:presLayoutVars>
          <dgm:dir/>
          <dgm:animLvl val="lvl"/>
          <dgm:resizeHandles val="exact"/>
        </dgm:presLayoutVars>
      </dgm:prSet>
      <dgm:spPr/>
    </dgm:pt>
    <dgm:pt modelId="{16759EB6-88CB-44ED-AEE8-635C31D16B25}" type="pres">
      <dgm:prSet presAssocID="{F7D6602F-ABF4-4B30-981B-38A36A9A55BC}" presName="parentLin" presStyleCnt="0"/>
      <dgm:spPr/>
    </dgm:pt>
    <dgm:pt modelId="{99AE62BB-0E71-4A20-8828-F48F08666366}" type="pres">
      <dgm:prSet presAssocID="{F7D6602F-ABF4-4B30-981B-38A36A9A55BC}" presName="parentLeftMargin" presStyleLbl="node1" presStyleIdx="0" presStyleCnt="4"/>
      <dgm:spPr/>
    </dgm:pt>
    <dgm:pt modelId="{550DDDC1-1625-4F50-BD59-3532F1E249A1}" type="pres">
      <dgm:prSet presAssocID="{F7D6602F-ABF4-4B30-981B-38A36A9A55BC}" presName="parentText" presStyleLbl="node1" presStyleIdx="0" presStyleCnt="4" custScaleX="121429" custScaleY="236054">
        <dgm:presLayoutVars>
          <dgm:chMax val="0"/>
          <dgm:bulletEnabled val="1"/>
        </dgm:presLayoutVars>
      </dgm:prSet>
      <dgm:spPr/>
    </dgm:pt>
    <dgm:pt modelId="{1D505EED-95D8-4150-9B22-DCEB0700A600}" type="pres">
      <dgm:prSet presAssocID="{F7D6602F-ABF4-4B30-981B-38A36A9A55BC}" presName="negativeSpace" presStyleCnt="0"/>
      <dgm:spPr/>
    </dgm:pt>
    <dgm:pt modelId="{0B38192C-B324-4534-94B7-67A69D0C0C9B}" type="pres">
      <dgm:prSet presAssocID="{F7D6602F-ABF4-4B30-981B-38A36A9A55BC}" presName="childText" presStyleLbl="conFgAcc1" presStyleIdx="0" presStyleCnt="4" custScaleY="206735">
        <dgm:presLayoutVars>
          <dgm:bulletEnabled val="1"/>
        </dgm:presLayoutVars>
      </dgm:prSet>
      <dgm:spPr/>
    </dgm:pt>
    <dgm:pt modelId="{F7C09E52-9CAA-4A06-B71F-154FEC8A5541}" type="pres">
      <dgm:prSet presAssocID="{0445AC29-FADA-4184-A8BE-FACB37E7B706}" presName="spaceBetweenRectangles" presStyleCnt="0"/>
      <dgm:spPr/>
    </dgm:pt>
    <dgm:pt modelId="{B947FDEE-9203-411C-B560-A3731881042E}" type="pres">
      <dgm:prSet presAssocID="{E366E551-BC78-47DD-8C88-82629DF6A2D8}" presName="parentLin" presStyleCnt="0"/>
      <dgm:spPr/>
    </dgm:pt>
    <dgm:pt modelId="{4767B453-2FE7-4ECC-94BC-FA1BD6CF1417}" type="pres">
      <dgm:prSet presAssocID="{E366E551-BC78-47DD-8C88-82629DF6A2D8}" presName="parentLeftMargin" presStyleLbl="node1" presStyleIdx="0" presStyleCnt="4"/>
      <dgm:spPr/>
    </dgm:pt>
    <dgm:pt modelId="{197BD8AF-1914-437A-8A42-50F4A8CC288E}" type="pres">
      <dgm:prSet presAssocID="{E366E551-BC78-47DD-8C88-82629DF6A2D8}" presName="parentText" presStyleLbl="node1" presStyleIdx="1" presStyleCnt="4" custScaleX="121437" custScaleY="232407" custLinFactNeighborX="-8785" custLinFactNeighborY="30714">
        <dgm:presLayoutVars>
          <dgm:chMax val="0"/>
          <dgm:bulletEnabled val="1"/>
        </dgm:presLayoutVars>
      </dgm:prSet>
      <dgm:spPr/>
    </dgm:pt>
    <dgm:pt modelId="{8369D390-33B6-4001-80FA-5DCD09DCFB3E}" type="pres">
      <dgm:prSet presAssocID="{E366E551-BC78-47DD-8C88-82629DF6A2D8}" presName="negativeSpace" presStyleCnt="0"/>
      <dgm:spPr/>
    </dgm:pt>
    <dgm:pt modelId="{FC3796D4-8E29-45AD-A904-9B093AC1E6BA}" type="pres">
      <dgm:prSet presAssocID="{E366E551-BC78-47DD-8C88-82629DF6A2D8}" presName="childText" presStyleLbl="conFgAcc1" presStyleIdx="1" presStyleCnt="4" custScaleY="190799" custLinFactY="37334" custLinFactNeighborY="100000">
        <dgm:presLayoutVars>
          <dgm:bulletEnabled val="1"/>
        </dgm:presLayoutVars>
      </dgm:prSet>
      <dgm:spPr/>
    </dgm:pt>
    <dgm:pt modelId="{3EEDB3E5-0186-4449-82F9-B25612972E4A}" type="pres">
      <dgm:prSet presAssocID="{1E48F775-ED85-4D31-BAA2-8C6B34F1B79B}" presName="spaceBetweenRectangles" presStyleCnt="0"/>
      <dgm:spPr/>
    </dgm:pt>
    <dgm:pt modelId="{38D3C8E6-C446-4AF8-A5D8-CDF41B006EB4}" type="pres">
      <dgm:prSet presAssocID="{839A9C20-B5D4-4E6F-8C9A-44CFA489CF8D}" presName="parentLin" presStyleCnt="0"/>
      <dgm:spPr/>
    </dgm:pt>
    <dgm:pt modelId="{44D5ED29-9E83-46CC-A278-9F8ACFB8823F}" type="pres">
      <dgm:prSet presAssocID="{839A9C20-B5D4-4E6F-8C9A-44CFA489CF8D}" presName="parentLeftMargin" presStyleLbl="node1" presStyleIdx="1" presStyleCnt="4"/>
      <dgm:spPr/>
    </dgm:pt>
    <dgm:pt modelId="{2AB616F0-C2CD-4106-8BD0-8D44C44EE29E}" type="pres">
      <dgm:prSet presAssocID="{839A9C20-B5D4-4E6F-8C9A-44CFA489CF8D}" presName="parentText" presStyleLbl="node1" presStyleIdx="2" presStyleCnt="4" custScaleX="120361" custScaleY="273671" custLinFactNeighborX="-6" custLinFactNeighborY="69761">
        <dgm:presLayoutVars>
          <dgm:chMax val="0"/>
          <dgm:bulletEnabled val="1"/>
        </dgm:presLayoutVars>
      </dgm:prSet>
      <dgm:spPr/>
    </dgm:pt>
    <dgm:pt modelId="{D90C5A00-70DB-4F68-933F-8DB4C3D0DD8E}" type="pres">
      <dgm:prSet presAssocID="{839A9C20-B5D4-4E6F-8C9A-44CFA489CF8D}" presName="negativeSpace" presStyleCnt="0"/>
      <dgm:spPr/>
    </dgm:pt>
    <dgm:pt modelId="{4F5E725B-69B0-4867-BC80-647AAD114026}" type="pres">
      <dgm:prSet presAssocID="{839A9C20-B5D4-4E6F-8C9A-44CFA489CF8D}" presName="childText" presStyleLbl="conFgAcc1" presStyleIdx="2" presStyleCnt="4" custScaleX="100000" custScaleY="217807">
        <dgm:presLayoutVars>
          <dgm:bulletEnabled val="1"/>
        </dgm:presLayoutVars>
      </dgm:prSet>
      <dgm:spPr/>
    </dgm:pt>
    <dgm:pt modelId="{80EA1BB7-D82C-433D-BF12-5ECB7DD5696C}" type="pres">
      <dgm:prSet presAssocID="{5E764CC5-F32C-416D-9324-BC59FE9275DE}" presName="spaceBetweenRectangles" presStyleCnt="0"/>
      <dgm:spPr/>
    </dgm:pt>
    <dgm:pt modelId="{BFEAB391-BDF9-4299-92CB-480A1C70118B}" type="pres">
      <dgm:prSet presAssocID="{87B17104-D8C8-4E4F-9A4A-9E2D55BD6FCF}" presName="parentLin" presStyleCnt="0"/>
      <dgm:spPr/>
    </dgm:pt>
    <dgm:pt modelId="{B44541E2-E875-41D8-BBD8-3F99EBE4BC4A}" type="pres">
      <dgm:prSet presAssocID="{87B17104-D8C8-4E4F-9A4A-9E2D55BD6FCF}" presName="parentLeftMargin" presStyleLbl="node1" presStyleIdx="2" presStyleCnt="4"/>
      <dgm:spPr/>
    </dgm:pt>
    <dgm:pt modelId="{44D5F23D-9D3A-4531-9F0F-D88B999E3BCC}" type="pres">
      <dgm:prSet presAssocID="{87B17104-D8C8-4E4F-9A4A-9E2D55BD6FCF}" presName="parentText" presStyleLbl="node1" presStyleIdx="3" presStyleCnt="4" custScaleX="126793" custScaleY="244074">
        <dgm:presLayoutVars>
          <dgm:chMax val="0"/>
          <dgm:bulletEnabled val="1"/>
        </dgm:presLayoutVars>
      </dgm:prSet>
      <dgm:spPr/>
    </dgm:pt>
    <dgm:pt modelId="{3BC696F3-C954-4DF1-8203-C74D0DF72583}" type="pres">
      <dgm:prSet presAssocID="{87B17104-D8C8-4E4F-9A4A-9E2D55BD6FCF}" presName="negativeSpace" presStyleCnt="0"/>
      <dgm:spPr/>
    </dgm:pt>
    <dgm:pt modelId="{C5535DB6-FC95-4C5A-B9B8-49BF1CAD31D9}" type="pres">
      <dgm:prSet presAssocID="{87B17104-D8C8-4E4F-9A4A-9E2D55BD6FCF}" presName="childText" presStyleLbl="conFgAcc1" presStyleIdx="3" presStyleCnt="4" custScaleY="185615">
        <dgm:presLayoutVars>
          <dgm:bulletEnabled val="1"/>
        </dgm:presLayoutVars>
      </dgm:prSet>
      <dgm:spPr/>
    </dgm:pt>
  </dgm:ptLst>
  <dgm:cxnLst>
    <dgm:cxn modelId="{0C78DD1A-B6CD-455D-ABB8-1151AB240A61}" type="presOf" srcId="{F7D6602F-ABF4-4B30-981B-38A36A9A55BC}" destId="{99AE62BB-0E71-4A20-8828-F48F08666366}" srcOrd="0" destOrd="0" presId="urn:microsoft.com/office/officeart/2005/8/layout/list1"/>
    <dgm:cxn modelId="{CC0ADC25-5079-4920-98F6-24126C419533}" type="presOf" srcId="{E366E551-BC78-47DD-8C88-82629DF6A2D8}" destId="{197BD8AF-1914-437A-8A42-50F4A8CC288E}" srcOrd="1" destOrd="0" presId="urn:microsoft.com/office/officeart/2005/8/layout/list1"/>
    <dgm:cxn modelId="{8C1C3A2B-7CAE-4E52-809F-1207B9DA28DB}" srcId="{230ED7CB-DDC2-4799-8C05-1D6C3B66EB82}" destId="{839A9C20-B5D4-4E6F-8C9A-44CFA489CF8D}" srcOrd="2" destOrd="0" parTransId="{DD4CEB8D-A635-4D20-80EF-3D88B8C949FC}" sibTransId="{5E764CC5-F32C-416D-9324-BC59FE9275DE}"/>
    <dgm:cxn modelId="{46130E31-097F-46A5-9B78-EA023A0C2715}" type="presOf" srcId="{87B17104-D8C8-4E4F-9A4A-9E2D55BD6FCF}" destId="{B44541E2-E875-41D8-BBD8-3F99EBE4BC4A}" srcOrd="0" destOrd="0" presId="urn:microsoft.com/office/officeart/2005/8/layout/list1"/>
    <dgm:cxn modelId="{0FB6393A-F290-42BB-9D7E-5913A17B57CE}" type="presOf" srcId="{839A9C20-B5D4-4E6F-8C9A-44CFA489CF8D}" destId="{2AB616F0-C2CD-4106-8BD0-8D44C44EE29E}" srcOrd="1" destOrd="0" presId="urn:microsoft.com/office/officeart/2005/8/layout/list1"/>
    <dgm:cxn modelId="{775F5173-CE0C-4D70-9072-D547060F03DE}" type="presOf" srcId="{230ED7CB-DDC2-4799-8C05-1D6C3B66EB82}" destId="{9A2592B1-D44F-4C04-9FE9-4CC2B71FDDB1}" srcOrd="0" destOrd="0" presId="urn:microsoft.com/office/officeart/2005/8/layout/list1"/>
    <dgm:cxn modelId="{DD9E0876-3D6F-4079-A5AC-3B42C4628C9B}" srcId="{230ED7CB-DDC2-4799-8C05-1D6C3B66EB82}" destId="{87B17104-D8C8-4E4F-9A4A-9E2D55BD6FCF}" srcOrd="3" destOrd="0" parTransId="{60985E9C-C7BE-4F09-8667-C68C3F7D3ACB}" sibTransId="{236C7C48-038A-41B5-B048-DD20868D825A}"/>
    <dgm:cxn modelId="{50365589-3653-43C9-AE1C-4206A80BC72E}" type="presOf" srcId="{839A9C20-B5D4-4E6F-8C9A-44CFA489CF8D}" destId="{44D5ED29-9E83-46CC-A278-9F8ACFB8823F}" srcOrd="0" destOrd="0" presId="urn:microsoft.com/office/officeart/2005/8/layout/list1"/>
    <dgm:cxn modelId="{745D2CAF-AC71-468B-94A6-258E5A234064}" type="presOf" srcId="{87B17104-D8C8-4E4F-9A4A-9E2D55BD6FCF}" destId="{44D5F23D-9D3A-4531-9F0F-D88B999E3BCC}" srcOrd="1" destOrd="0" presId="urn:microsoft.com/office/officeart/2005/8/layout/list1"/>
    <dgm:cxn modelId="{8C2ED4B6-68B0-4752-A8C0-5E8BF132D9CC}" type="presOf" srcId="{F7D6602F-ABF4-4B30-981B-38A36A9A55BC}" destId="{550DDDC1-1625-4F50-BD59-3532F1E249A1}" srcOrd="1" destOrd="0" presId="urn:microsoft.com/office/officeart/2005/8/layout/list1"/>
    <dgm:cxn modelId="{82C8D8B9-84F7-4138-899B-93225F37D6DA}" srcId="{230ED7CB-DDC2-4799-8C05-1D6C3B66EB82}" destId="{F7D6602F-ABF4-4B30-981B-38A36A9A55BC}" srcOrd="0" destOrd="0" parTransId="{5F48C435-9414-4D45-A288-7B92A5D60035}" sibTransId="{0445AC29-FADA-4184-A8BE-FACB37E7B706}"/>
    <dgm:cxn modelId="{9C6B9CBA-C8AF-4161-BB6E-E561DD18CB91}" type="presOf" srcId="{E366E551-BC78-47DD-8C88-82629DF6A2D8}" destId="{4767B453-2FE7-4ECC-94BC-FA1BD6CF1417}" srcOrd="0" destOrd="0" presId="urn:microsoft.com/office/officeart/2005/8/layout/list1"/>
    <dgm:cxn modelId="{34E948FD-6E64-48FA-9F73-BED6363144F8}" srcId="{230ED7CB-DDC2-4799-8C05-1D6C3B66EB82}" destId="{E366E551-BC78-47DD-8C88-82629DF6A2D8}" srcOrd="1" destOrd="0" parTransId="{31884F44-91A0-44C1-AC47-8953D281D01B}" sibTransId="{1E48F775-ED85-4D31-BAA2-8C6B34F1B79B}"/>
    <dgm:cxn modelId="{30D46B95-D600-4905-B9AA-942795E43767}" type="presParOf" srcId="{9A2592B1-D44F-4C04-9FE9-4CC2B71FDDB1}" destId="{16759EB6-88CB-44ED-AEE8-635C31D16B25}" srcOrd="0" destOrd="0" presId="urn:microsoft.com/office/officeart/2005/8/layout/list1"/>
    <dgm:cxn modelId="{5CC44B9D-0EF6-4447-92F0-D0E1B8A1781C}" type="presParOf" srcId="{16759EB6-88CB-44ED-AEE8-635C31D16B25}" destId="{99AE62BB-0E71-4A20-8828-F48F08666366}" srcOrd="0" destOrd="0" presId="urn:microsoft.com/office/officeart/2005/8/layout/list1"/>
    <dgm:cxn modelId="{2531C02F-261A-454A-810D-AF23B12AE155}" type="presParOf" srcId="{16759EB6-88CB-44ED-AEE8-635C31D16B25}" destId="{550DDDC1-1625-4F50-BD59-3532F1E249A1}" srcOrd="1" destOrd="0" presId="urn:microsoft.com/office/officeart/2005/8/layout/list1"/>
    <dgm:cxn modelId="{7B311712-3D8C-40A5-AE69-1663B44B635F}" type="presParOf" srcId="{9A2592B1-D44F-4C04-9FE9-4CC2B71FDDB1}" destId="{1D505EED-95D8-4150-9B22-DCEB0700A600}" srcOrd="1" destOrd="0" presId="urn:microsoft.com/office/officeart/2005/8/layout/list1"/>
    <dgm:cxn modelId="{F1816F64-2135-493D-BD07-55C46CBA3E9A}" type="presParOf" srcId="{9A2592B1-D44F-4C04-9FE9-4CC2B71FDDB1}" destId="{0B38192C-B324-4534-94B7-67A69D0C0C9B}" srcOrd="2" destOrd="0" presId="urn:microsoft.com/office/officeart/2005/8/layout/list1"/>
    <dgm:cxn modelId="{E6B29A1D-651F-4B3A-883C-D3932625F954}" type="presParOf" srcId="{9A2592B1-D44F-4C04-9FE9-4CC2B71FDDB1}" destId="{F7C09E52-9CAA-4A06-B71F-154FEC8A5541}" srcOrd="3" destOrd="0" presId="urn:microsoft.com/office/officeart/2005/8/layout/list1"/>
    <dgm:cxn modelId="{366882B4-D645-401A-BDD5-43DC890958E6}" type="presParOf" srcId="{9A2592B1-D44F-4C04-9FE9-4CC2B71FDDB1}" destId="{B947FDEE-9203-411C-B560-A3731881042E}" srcOrd="4" destOrd="0" presId="urn:microsoft.com/office/officeart/2005/8/layout/list1"/>
    <dgm:cxn modelId="{1625AA40-599E-483D-8F30-86B62482C12D}" type="presParOf" srcId="{B947FDEE-9203-411C-B560-A3731881042E}" destId="{4767B453-2FE7-4ECC-94BC-FA1BD6CF1417}" srcOrd="0" destOrd="0" presId="urn:microsoft.com/office/officeart/2005/8/layout/list1"/>
    <dgm:cxn modelId="{06399B83-4CD9-49B3-8DF8-68B7CBAF4635}" type="presParOf" srcId="{B947FDEE-9203-411C-B560-A3731881042E}" destId="{197BD8AF-1914-437A-8A42-50F4A8CC288E}" srcOrd="1" destOrd="0" presId="urn:microsoft.com/office/officeart/2005/8/layout/list1"/>
    <dgm:cxn modelId="{3C1B8377-99D2-4976-91AD-17AB6B4B9EFC}" type="presParOf" srcId="{9A2592B1-D44F-4C04-9FE9-4CC2B71FDDB1}" destId="{8369D390-33B6-4001-80FA-5DCD09DCFB3E}" srcOrd="5" destOrd="0" presId="urn:microsoft.com/office/officeart/2005/8/layout/list1"/>
    <dgm:cxn modelId="{8CEFBE9F-A884-48FB-AAA6-8ECBFE04C8DE}" type="presParOf" srcId="{9A2592B1-D44F-4C04-9FE9-4CC2B71FDDB1}" destId="{FC3796D4-8E29-45AD-A904-9B093AC1E6BA}" srcOrd="6" destOrd="0" presId="urn:microsoft.com/office/officeart/2005/8/layout/list1"/>
    <dgm:cxn modelId="{A6AE5A45-0B31-4979-A198-6D3F901AA50E}" type="presParOf" srcId="{9A2592B1-D44F-4C04-9FE9-4CC2B71FDDB1}" destId="{3EEDB3E5-0186-4449-82F9-B25612972E4A}" srcOrd="7" destOrd="0" presId="urn:microsoft.com/office/officeart/2005/8/layout/list1"/>
    <dgm:cxn modelId="{0C619DFC-27E4-4348-B3FA-6B8DD2788D9D}" type="presParOf" srcId="{9A2592B1-D44F-4C04-9FE9-4CC2B71FDDB1}" destId="{38D3C8E6-C446-4AF8-A5D8-CDF41B006EB4}" srcOrd="8" destOrd="0" presId="urn:microsoft.com/office/officeart/2005/8/layout/list1"/>
    <dgm:cxn modelId="{F50B6112-7F2E-4EA9-85D7-3F781496F85B}" type="presParOf" srcId="{38D3C8E6-C446-4AF8-A5D8-CDF41B006EB4}" destId="{44D5ED29-9E83-46CC-A278-9F8ACFB8823F}" srcOrd="0" destOrd="0" presId="urn:microsoft.com/office/officeart/2005/8/layout/list1"/>
    <dgm:cxn modelId="{5614804A-81F8-4940-9582-F8A8FF867829}" type="presParOf" srcId="{38D3C8E6-C446-4AF8-A5D8-CDF41B006EB4}" destId="{2AB616F0-C2CD-4106-8BD0-8D44C44EE29E}" srcOrd="1" destOrd="0" presId="urn:microsoft.com/office/officeart/2005/8/layout/list1"/>
    <dgm:cxn modelId="{C85105FC-854F-4B07-8A6F-1CD501414B3D}" type="presParOf" srcId="{9A2592B1-D44F-4C04-9FE9-4CC2B71FDDB1}" destId="{D90C5A00-70DB-4F68-933F-8DB4C3D0DD8E}" srcOrd="9" destOrd="0" presId="urn:microsoft.com/office/officeart/2005/8/layout/list1"/>
    <dgm:cxn modelId="{51570CB2-D9DA-43FA-8D40-7C6D118CBD9B}" type="presParOf" srcId="{9A2592B1-D44F-4C04-9FE9-4CC2B71FDDB1}" destId="{4F5E725B-69B0-4867-BC80-647AAD114026}" srcOrd="10" destOrd="0" presId="urn:microsoft.com/office/officeart/2005/8/layout/list1"/>
    <dgm:cxn modelId="{0A68B213-8DCF-4048-84EC-3080D495387C}" type="presParOf" srcId="{9A2592B1-D44F-4C04-9FE9-4CC2B71FDDB1}" destId="{80EA1BB7-D82C-433D-BF12-5ECB7DD5696C}" srcOrd="11" destOrd="0" presId="urn:microsoft.com/office/officeart/2005/8/layout/list1"/>
    <dgm:cxn modelId="{9F9DCBFE-2A38-4D3C-ADE8-B4D4AD60FBCA}" type="presParOf" srcId="{9A2592B1-D44F-4C04-9FE9-4CC2B71FDDB1}" destId="{BFEAB391-BDF9-4299-92CB-480A1C70118B}" srcOrd="12" destOrd="0" presId="urn:microsoft.com/office/officeart/2005/8/layout/list1"/>
    <dgm:cxn modelId="{FC5B8FBC-F03A-4827-8FD7-1F38DC80BBA0}" type="presParOf" srcId="{BFEAB391-BDF9-4299-92CB-480A1C70118B}" destId="{B44541E2-E875-41D8-BBD8-3F99EBE4BC4A}" srcOrd="0" destOrd="0" presId="urn:microsoft.com/office/officeart/2005/8/layout/list1"/>
    <dgm:cxn modelId="{CE7B90A8-55E5-4501-AC40-C72388F9C112}" type="presParOf" srcId="{BFEAB391-BDF9-4299-92CB-480A1C70118B}" destId="{44D5F23D-9D3A-4531-9F0F-D88B999E3BCC}" srcOrd="1" destOrd="0" presId="urn:microsoft.com/office/officeart/2005/8/layout/list1"/>
    <dgm:cxn modelId="{DD03D974-ABC5-47E1-BB76-78C0F46020D1}" type="presParOf" srcId="{9A2592B1-D44F-4C04-9FE9-4CC2B71FDDB1}" destId="{3BC696F3-C954-4DF1-8203-C74D0DF72583}" srcOrd="13" destOrd="0" presId="urn:microsoft.com/office/officeart/2005/8/layout/list1"/>
    <dgm:cxn modelId="{DD09209E-F047-445E-861C-CFCAA51E2331}" type="presParOf" srcId="{9A2592B1-D44F-4C04-9FE9-4CC2B71FDDB1}" destId="{C5535DB6-FC95-4C5A-B9B8-49BF1CAD31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ED7CB-DDC2-4799-8C05-1D6C3B66EB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7D6602F-ABF4-4B30-981B-38A36A9A55B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Есть продукт или услуга для зарубежных рынков</a:t>
          </a:r>
        </a:p>
      </dgm:t>
    </dgm:pt>
    <dgm:pt modelId="{5F48C435-9414-4D45-A288-7B92A5D60035}" type="parTrans" cxnId="{82C8D8B9-84F7-4138-899B-93225F37D6DA}">
      <dgm:prSet/>
      <dgm:spPr/>
      <dgm:t>
        <a:bodyPr/>
        <a:lstStyle/>
        <a:p>
          <a:endParaRPr lang="ru-RU"/>
        </a:p>
      </dgm:t>
    </dgm:pt>
    <dgm:pt modelId="{0445AC29-FADA-4184-A8BE-FACB37E7B706}" type="sibTrans" cxnId="{82C8D8B9-84F7-4138-899B-93225F37D6DA}">
      <dgm:prSet/>
      <dgm:spPr/>
      <dgm:t>
        <a:bodyPr/>
        <a:lstStyle/>
        <a:p>
          <a:endParaRPr lang="ru-RU"/>
        </a:p>
      </dgm:t>
    </dgm:pt>
    <dgm:pt modelId="{E366E551-BC78-47DD-8C88-82629DF6A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МСП готово участвовать в мероприятиях по продвижению</a:t>
          </a:r>
        </a:p>
      </dgm:t>
    </dgm:pt>
    <dgm:pt modelId="{31884F44-91A0-44C1-AC47-8953D281D01B}" type="parTrans" cxnId="{34E948FD-6E64-48FA-9F73-BED6363144F8}">
      <dgm:prSet/>
      <dgm:spPr/>
      <dgm:t>
        <a:bodyPr/>
        <a:lstStyle/>
        <a:p>
          <a:endParaRPr lang="ru-RU"/>
        </a:p>
      </dgm:t>
    </dgm:pt>
    <dgm:pt modelId="{1E48F775-ED85-4D31-BAA2-8C6B34F1B79B}" type="sibTrans" cxnId="{34E948FD-6E64-48FA-9F73-BED6363144F8}">
      <dgm:prSet/>
      <dgm:spPr/>
      <dgm:t>
        <a:bodyPr/>
        <a:lstStyle/>
        <a:p>
          <a:endParaRPr lang="ru-RU"/>
        </a:p>
      </dgm:t>
    </dgm:pt>
    <dgm:pt modelId="{839A9C20-B5D4-4E6F-8C9A-44CFA489CF8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СМСП готово повышать квалификацию сотрудников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DD4CEB8D-A635-4D20-80EF-3D88B8C949FC}" type="parTrans" cxnId="{8C1C3A2B-7CAE-4E52-809F-1207B9DA28DB}">
      <dgm:prSet/>
      <dgm:spPr/>
      <dgm:t>
        <a:bodyPr/>
        <a:lstStyle/>
        <a:p>
          <a:endParaRPr lang="ru-RU"/>
        </a:p>
      </dgm:t>
    </dgm:pt>
    <dgm:pt modelId="{5E764CC5-F32C-416D-9324-BC59FE9275DE}" type="sibTrans" cxnId="{8C1C3A2B-7CAE-4E52-809F-1207B9DA28DB}">
      <dgm:prSet/>
      <dgm:spPr/>
      <dgm:t>
        <a:bodyPr/>
        <a:lstStyle/>
        <a:p>
          <a:endParaRPr lang="ru-RU"/>
        </a:p>
      </dgm:t>
    </dgm:pt>
    <dgm:pt modelId="{87B17104-D8C8-4E4F-9A4A-9E2D55BD6FC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Вы субъект МСП Томской области</a:t>
          </a:r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60985E9C-C7BE-4F09-8667-C68C3F7D3ACB}" type="parTrans" cxnId="{DD9E0876-3D6F-4079-A5AC-3B42C4628C9B}">
      <dgm:prSet/>
      <dgm:spPr/>
      <dgm:t>
        <a:bodyPr/>
        <a:lstStyle/>
        <a:p>
          <a:endParaRPr lang="ru-RU"/>
        </a:p>
      </dgm:t>
    </dgm:pt>
    <dgm:pt modelId="{236C7C48-038A-41B5-B048-DD20868D825A}" type="sibTrans" cxnId="{DD9E0876-3D6F-4079-A5AC-3B42C4628C9B}">
      <dgm:prSet/>
      <dgm:spPr/>
      <dgm:t>
        <a:bodyPr/>
        <a:lstStyle/>
        <a:p>
          <a:endParaRPr lang="ru-RU"/>
        </a:p>
      </dgm:t>
    </dgm:pt>
    <dgm:pt modelId="{9A2592B1-D44F-4C04-9FE9-4CC2B71FDDB1}" type="pres">
      <dgm:prSet presAssocID="{230ED7CB-DDC2-4799-8C05-1D6C3B66EB82}" presName="linear" presStyleCnt="0">
        <dgm:presLayoutVars>
          <dgm:dir/>
          <dgm:animLvl val="lvl"/>
          <dgm:resizeHandles val="exact"/>
        </dgm:presLayoutVars>
      </dgm:prSet>
      <dgm:spPr/>
    </dgm:pt>
    <dgm:pt modelId="{16759EB6-88CB-44ED-AEE8-635C31D16B25}" type="pres">
      <dgm:prSet presAssocID="{F7D6602F-ABF4-4B30-981B-38A36A9A55BC}" presName="parentLin" presStyleCnt="0"/>
      <dgm:spPr/>
    </dgm:pt>
    <dgm:pt modelId="{99AE62BB-0E71-4A20-8828-F48F08666366}" type="pres">
      <dgm:prSet presAssocID="{F7D6602F-ABF4-4B30-981B-38A36A9A55BC}" presName="parentLeftMargin" presStyleLbl="node1" presStyleIdx="0" presStyleCnt="4"/>
      <dgm:spPr/>
    </dgm:pt>
    <dgm:pt modelId="{550DDDC1-1625-4F50-BD59-3532F1E249A1}" type="pres">
      <dgm:prSet presAssocID="{F7D6602F-ABF4-4B30-981B-38A36A9A55BC}" presName="parentText" presStyleLbl="node1" presStyleIdx="0" presStyleCnt="4" custLinFactNeighborX="7574" custLinFactNeighborY="-2358">
        <dgm:presLayoutVars>
          <dgm:chMax val="0"/>
          <dgm:bulletEnabled val="1"/>
        </dgm:presLayoutVars>
      </dgm:prSet>
      <dgm:spPr/>
    </dgm:pt>
    <dgm:pt modelId="{1D505EED-95D8-4150-9B22-DCEB0700A600}" type="pres">
      <dgm:prSet presAssocID="{F7D6602F-ABF4-4B30-981B-38A36A9A55BC}" presName="negativeSpace" presStyleCnt="0"/>
      <dgm:spPr/>
    </dgm:pt>
    <dgm:pt modelId="{0B38192C-B324-4534-94B7-67A69D0C0C9B}" type="pres">
      <dgm:prSet presAssocID="{F7D6602F-ABF4-4B30-981B-38A36A9A55BC}" presName="childText" presStyleLbl="conFgAcc1" presStyleIdx="0" presStyleCnt="4">
        <dgm:presLayoutVars>
          <dgm:bulletEnabled val="1"/>
        </dgm:presLayoutVars>
      </dgm:prSet>
      <dgm:spPr/>
    </dgm:pt>
    <dgm:pt modelId="{F7C09E52-9CAA-4A06-B71F-154FEC8A5541}" type="pres">
      <dgm:prSet presAssocID="{0445AC29-FADA-4184-A8BE-FACB37E7B706}" presName="spaceBetweenRectangles" presStyleCnt="0"/>
      <dgm:spPr/>
    </dgm:pt>
    <dgm:pt modelId="{B947FDEE-9203-411C-B560-A3731881042E}" type="pres">
      <dgm:prSet presAssocID="{E366E551-BC78-47DD-8C88-82629DF6A2D8}" presName="parentLin" presStyleCnt="0"/>
      <dgm:spPr/>
    </dgm:pt>
    <dgm:pt modelId="{4767B453-2FE7-4ECC-94BC-FA1BD6CF1417}" type="pres">
      <dgm:prSet presAssocID="{E366E551-BC78-47DD-8C88-82629DF6A2D8}" presName="parentLeftMargin" presStyleLbl="node1" presStyleIdx="0" presStyleCnt="4"/>
      <dgm:spPr/>
    </dgm:pt>
    <dgm:pt modelId="{197BD8AF-1914-437A-8A42-50F4A8CC288E}" type="pres">
      <dgm:prSet presAssocID="{E366E551-BC78-47DD-8C88-82629DF6A2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69D390-33B6-4001-80FA-5DCD09DCFB3E}" type="pres">
      <dgm:prSet presAssocID="{E366E551-BC78-47DD-8C88-82629DF6A2D8}" presName="negativeSpace" presStyleCnt="0"/>
      <dgm:spPr/>
    </dgm:pt>
    <dgm:pt modelId="{FC3796D4-8E29-45AD-A904-9B093AC1E6BA}" type="pres">
      <dgm:prSet presAssocID="{E366E551-BC78-47DD-8C88-82629DF6A2D8}" presName="childText" presStyleLbl="conFgAcc1" presStyleIdx="1" presStyleCnt="4">
        <dgm:presLayoutVars>
          <dgm:bulletEnabled val="1"/>
        </dgm:presLayoutVars>
      </dgm:prSet>
      <dgm:spPr/>
    </dgm:pt>
    <dgm:pt modelId="{3EEDB3E5-0186-4449-82F9-B25612972E4A}" type="pres">
      <dgm:prSet presAssocID="{1E48F775-ED85-4D31-BAA2-8C6B34F1B79B}" presName="spaceBetweenRectangles" presStyleCnt="0"/>
      <dgm:spPr/>
    </dgm:pt>
    <dgm:pt modelId="{38D3C8E6-C446-4AF8-A5D8-CDF41B006EB4}" type="pres">
      <dgm:prSet presAssocID="{839A9C20-B5D4-4E6F-8C9A-44CFA489CF8D}" presName="parentLin" presStyleCnt="0"/>
      <dgm:spPr/>
    </dgm:pt>
    <dgm:pt modelId="{44D5ED29-9E83-46CC-A278-9F8ACFB8823F}" type="pres">
      <dgm:prSet presAssocID="{839A9C20-B5D4-4E6F-8C9A-44CFA489CF8D}" presName="parentLeftMargin" presStyleLbl="node1" presStyleIdx="1" presStyleCnt="4"/>
      <dgm:spPr/>
    </dgm:pt>
    <dgm:pt modelId="{2AB616F0-C2CD-4106-8BD0-8D44C44EE29E}" type="pres">
      <dgm:prSet presAssocID="{839A9C20-B5D4-4E6F-8C9A-44CFA489CF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0C5A00-70DB-4F68-933F-8DB4C3D0DD8E}" type="pres">
      <dgm:prSet presAssocID="{839A9C20-B5D4-4E6F-8C9A-44CFA489CF8D}" presName="negativeSpace" presStyleCnt="0"/>
      <dgm:spPr/>
    </dgm:pt>
    <dgm:pt modelId="{4F5E725B-69B0-4867-BC80-647AAD114026}" type="pres">
      <dgm:prSet presAssocID="{839A9C20-B5D4-4E6F-8C9A-44CFA489CF8D}" presName="childText" presStyleLbl="conFgAcc1" presStyleIdx="2" presStyleCnt="4">
        <dgm:presLayoutVars>
          <dgm:bulletEnabled val="1"/>
        </dgm:presLayoutVars>
      </dgm:prSet>
      <dgm:spPr/>
    </dgm:pt>
    <dgm:pt modelId="{80EA1BB7-D82C-433D-BF12-5ECB7DD5696C}" type="pres">
      <dgm:prSet presAssocID="{5E764CC5-F32C-416D-9324-BC59FE9275DE}" presName="spaceBetweenRectangles" presStyleCnt="0"/>
      <dgm:spPr/>
    </dgm:pt>
    <dgm:pt modelId="{BFEAB391-BDF9-4299-92CB-480A1C70118B}" type="pres">
      <dgm:prSet presAssocID="{87B17104-D8C8-4E4F-9A4A-9E2D55BD6FCF}" presName="parentLin" presStyleCnt="0"/>
      <dgm:spPr/>
    </dgm:pt>
    <dgm:pt modelId="{B44541E2-E875-41D8-BBD8-3F99EBE4BC4A}" type="pres">
      <dgm:prSet presAssocID="{87B17104-D8C8-4E4F-9A4A-9E2D55BD6FCF}" presName="parentLeftMargin" presStyleLbl="node1" presStyleIdx="2" presStyleCnt="4"/>
      <dgm:spPr/>
    </dgm:pt>
    <dgm:pt modelId="{44D5F23D-9D3A-4531-9F0F-D88B999E3BCC}" type="pres">
      <dgm:prSet presAssocID="{87B17104-D8C8-4E4F-9A4A-9E2D55BD6FCF}" presName="parentText" presStyleLbl="node1" presStyleIdx="3" presStyleCnt="4" custLinFactNeighborX="7775" custLinFactNeighborY="-5170">
        <dgm:presLayoutVars>
          <dgm:chMax val="0"/>
          <dgm:bulletEnabled val="1"/>
        </dgm:presLayoutVars>
      </dgm:prSet>
      <dgm:spPr/>
    </dgm:pt>
    <dgm:pt modelId="{3BC696F3-C954-4DF1-8203-C74D0DF72583}" type="pres">
      <dgm:prSet presAssocID="{87B17104-D8C8-4E4F-9A4A-9E2D55BD6FCF}" presName="negativeSpace" presStyleCnt="0"/>
      <dgm:spPr/>
    </dgm:pt>
    <dgm:pt modelId="{C5535DB6-FC95-4C5A-B9B8-49BF1CAD31D9}" type="pres">
      <dgm:prSet presAssocID="{87B17104-D8C8-4E4F-9A4A-9E2D55BD6F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78DD1A-B6CD-455D-ABB8-1151AB240A61}" type="presOf" srcId="{F7D6602F-ABF4-4B30-981B-38A36A9A55BC}" destId="{99AE62BB-0E71-4A20-8828-F48F08666366}" srcOrd="0" destOrd="0" presId="urn:microsoft.com/office/officeart/2005/8/layout/list1"/>
    <dgm:cxn modelId="{CC0ADC25-5079-4920-98F6-24126C419533}" type="presOf" srcId="{E366E551-BC78-47DD-8C88-82629DF6A2D8}" destId="{197BD8AF-1914-437A-8A42-50F4A8CC288E}" srcOrd="1" destOrd="0" presId="urn:microsoft.com/office/officeart/2005/8/layout/list1"/>
    <dgm:cxn modelId="{8C1C3A2B-7CAE-4E52-809F-1207B9DA28DB}" srcId="{230ED7CB-DDC2-4799-8C05-1D6C3B66EB82}" destId="{839A9C20-B5D4-4E6F-8C9A-44CFA489CF8D}" srcOrd="2" destOrd="0" parTransId="{DD4CEB8D-A635-4D20-80EF-3D88B8C949FC}" sibTransId="{5E764CC5-F32C-416D-9324-BC59FE9275DE}"/>
    <dgm:cxn modelId="{46130E31-097F-46A5-9B78-EA023A0C2715}" type="presOf" srcId="{87B17104-D8C8-4E4F-9A4A-9E2D55BD6FCF}" destId="{B44541E2-E875-41D8-BBD8-3F99EBE4BC4A}" srcOrd="0" destOrd="0" presId="urn:microsoft.com/office/officeart/2005/8/layout/list1"/>
    <dgm:cxn modelId="{0FB6393A-F290-42BB-9D7E-5913A17B57CE}" type="presOf" srcId="{839A9C20-B5D4-4E6F-8C9A-44CFA489CF8D}" destId="{2AB616F0-C2CD-4106-8BD0-8D44C44EE29E}" srcOrd="1" destOrd="0" presId="urn:microsoft.com/office/officeart/2005/8/layout/list1"/>
    <dgm:cxn modelId="{775F5173-CE0C-4D70-9072-D547060F03DE}" type="presOf" srcId="{230ED7CB-DDC2-4799-8C05-1D6C3B66EB82}" destId="{9A2592B1-D44F-4C04-9FE9-4CC2B71FDDB1}" srcOrd="0" destOrd="0" presId="urn:microsoft.com/office/officeart/2005/8/layout/list1"/>
    <dgm:cxn modelId="{DD9E0876-3D6F-4079-A5AC-3B42C4628C9B}" srcId="{230ED7CB-DDC2-4799-8C05-1D6C3B66EB82}" destId="{87B17104-D8C8-4E4F-9A4A-9E2D55BD6FCF}" srcOrd="3" destOrd="0" parTransId="{60985E9C-C7BE-4F09-8667-C68C3F7D3ACB}" sibTransId="{236C7C48-038A-41B5-B048-DD20868D825A}"/>
    <dgm:cxn modelId="{50365589-3653-43C9-AE1C-4206A80BC72E}" type="presOf" srcId="{839A9C20-B5D4-4E6F-8C9A-44CFA489CF8D}" destId="{44D5ED29-9E83-46CC-A278-9F8ACFB8823F}" srcOrd="0" destOrd="0" presId="urn:microsoft.com/office/officeart/2005/8/layout/list1"/>
    <dgm:cxn modelId="{745D2CAF-AC71-468B-94A6-258E5A234064}" type="presOf" srcId="{87B17104-D8C8-4E4F-9A4A-9E2D55BD6FCF}" destId="{44D5F23D-9D3A-4531-9F0F-D88B999E3BCC}" srcOrd="1" destOrd="0" presId="urn:microsoft.com/office/officeart/2005/8/layout/list1"/>
    <dgm:cxn modelId="{8C2ED4B6-68B0-4752-A8C0-5E8BF132D9CC}" type="presOf" srcId="{F7D6602F-ABF4-4B30-981B-38A36A9A55BC}" destId="{550DDDC1-1625-4F50-BD59-3532F1E249A1}" srcOrd="1" destOrd="0" presId="urn:microsoft.com/office/officeart/2005/8/layout/list1"/>
    <dgm:cxn modelId="{82C8D8B9-84F7-4138-899B-93225F37D6DA}" srcId="{230ED7CB-DDC2-4799-8C05-1D6C3B66EB82}" destId="{F7D6602F-ABF4-4B30-981B-38A36A9A55BC}" srcOrd="0" destOrd="0" parTransId="{5F48C435-9414-4D45-A288-7B92A5D60035}" sibTransId="{0445AC29-FADA-4184-A8BE-FACB37E7B706}"/>
    <dgm:cxn modelId="{9C6B9CBA-C8AF-4161-BB6E-E561DD18CB91}" type="presOf" srcId="{E366E551-BC78-47DD-8C88-82629DF6A2D8}" destId="{4767B453-2FE7-4ECC-94BC-FA1BD6CF1417}" srcOrd="0" destOrd="0" presId="urn:microsoft.com/office/officeart/2005/8/layout/list1"/>
    <dgm:cxn modelId="{34E948FD-6E64-48FA-9F73-BED6363144F8}" srcId="{230ED7CB-DDC2-4799-8C05-1D6C3B66EB82}" destId="{E366E551-BC78-47DD-8C88-82629DF6A2D8}" srcOrd="1" destOrd="0" parTransId="{31884F44-91A0-44C1-AC47-8953D281D01B}" sibTransId="{1E48F775-ED85-4D31-BAA2-8C6B34F1B79B}"/>
    <dgm:cxn modelId="{30D46B95-D600-4905-B9AA-942795E43767}" type="presParOf" srcId="{9A2592B1-D44F-4C04-9FE9-4CC2B71FDDB1}" destId="{16759EB6-88CB-44ED-AEE8-635C31D16B25}" srcOrd="0" destOrd="0" presId="urn:microsoft.com/office/officeart/2005/8/layout/list1"/>
    <dgm:cxn modelId="{5CC44B9D-0EF6-4447-92F0-D0E1B8A1781C}" type="presParOf" srcId="{16759EB6-88CB-44ED-AEE8-635C31D16B25}" destId="{99AE62BB-0E71-4A20-8828-F48F08666366}" srcOrd="0" destOrd="0" presId="urn:microsoft.com/office/officeart/2005/8/layout/list1"/>
    <dgm:cxn modelId="{2531C02F-261A-454A-810D-AF23B12AE155}" type="presParOf" srcId="{16759EB6-88CB-44ED-AEE8-635C31D16B25}" destId="{550DDDC1-1625-4F50-BD59-3532F1E249A1}" srcOrd="1" destOrd="0" presId="urn:microsoft.com/office/officeart/2005/8/layout/list1"/>
    <dgm:cxn modelId="{7B311712-3D8C-40A5-AE69-1663B44B635F}" type="presParOf" srcId="{9A2592B1-D44F-4C04-9FE9-4CC2B71FDDB1}" destId="{1D505EED-95D8-4150-9B22-DCEB0700A600}" srcOrd="1" destOrd="0" presId="urn:microsoft.com/office/officeart/2005/8/layout/list1"/>
    <dgm:cxn modelId="{F1816F64-2135-493D-BD07-55C46CBA3E9A}" type="presParOf" srcId="{9A2592B1-D44F-4C04-9FE9-4CC2B71FDDB1}" destId="{0B38192C-B324-4534-94B7-67A69D0C0C9B}" srcOrd="2" destOrd="0" presId="urn:microsoft.com/office/officeart/2005/8/layout/list1"/>
    <dgm:cxn modelId="{E6B29A1D-651F-4B3A-883C-D3932625F954}" type="presParOf" srcId="{9A2592B1-D44F-4C04-9FE9-4CC2B71FDDB1}" destId="{F7C09E52-9CAA-4A06-B71F-154FEC8A5541}" srcOrd="3" destOrd="0" presId="urn:microsoft.com/office/officeart/2005/8/layout/list1"/>
    <dgm:cxn modelId="{366882B4-D645-401A-BDD5-43DC890958E6}" type="presParOf" srcId="{9A2592B1-D44F-4C04-9FE9-4CC2B71FDDB1}" destId="{B947FDEE-9203-411C-B560-A3731881042E}" srcOrd="4" destOrd="0" presId="urn:microsoft.com/office/officeart/2005/8/layout/list1"/>
    <dgm:cxn modelId="{1625AA40-599E-483D-8F30-86B62482C12D}" type="presParOf" srcId="{B947FDEE-9203-411C-B560-A3731881042E}" destId="{4767B453-2FE7-4ECC-94BC-FA1BD6CF1417}" srcOrd="0" destOrd="0" presId="urn:microsoft.com/office/officeart/2005/8/layout/list1"/>
    <dgm:cxn modelId="{06399B83-4CD9-49B3-8DF8-68B7CBAF4635}" type="presParOf" srcId="{B947FDEE-9203-411C-B560-A3731881042E}" destId="{197BD8AF-1914-437A-8A42-50F4A8CC288E}" srcOrd="1" destOrd="0" presId="urn:microsoft.com/office/officeart/2005/8/layout/list1"/>
    <dgm:cxn modelId="{3C1B8377-99D2-4976-91AD-17AB6B4B9EFC}" type="presParOf" srcId="{9A2592B1-D44F-4C04-9FE9-4CC2B71FDDB1}" destId="{8369D390-33B6-4001-80FA-5DCD09DCFB3E}" srcOrd="5" destOrd="0" presId="urn:microsoft.com/office/officeart/2005/8/layout/list1"/>
    <dgm:cxn modelId="{8CEFBE9F-A884-48FB-AAA6-8ECBFE04C8DE}" type="presParOf" srcId="{9A2592B1-D44F-4C04-9FE9-4CC2B71FDDB1}" destId="{FC3796D4-8E29-45AD-A904-9B093AC1E6BA}" srcOrd="6" destOrd="0" presId="urn:microsoft.com/office/officeart/2005/8/layout/list1"/>
    <dgm:cxn modelId="{A6AE5A45-0B31-4979-A198-6D3F901AA50E}" type="presParOf" srcId="{9A2592B1-D44F-4C04-9FE9-4CC2B71FDDB1}" destId="{3EEDB3E5-0186-4449-82F9-B25612972E4A}" srcOrd="7" destOrd="0" presId="urn:microsoft.com/office/officeart/2005/8/layout/list1"/>
    <dgm:cxn modelId="{0C619DFC-27E4-4348-B3FA-6B8DD2788D9D}" type="presParOf" srcId="{9A2592B1-D44F-4C04-9FE9-4CC2B71FDDB1}" destId="{38D3C8E6-C446-4AF8-A5D8-CDF41B006EB4}" srcOrd="8" destOrd="0" presId="urn:microsoft.com/office/officeart/2005/8/layout/list1"/>
    <dgm:cxn modelId="{F50B6112-7F2E-4EA9-85D7-3F781496F85B}" type="presParOf" srcId="{38D3C8E6-C446-4AF8-A5D8-CDF41B006EB4}" destId="{44D5ED29-9E83-46CC-A278-9F8ACFB8823F}" srcOrd="0" destOrd="0" presId="urn:microsoft.com/office/officeart/2005/8/layout/list1"/>
    <dgm:cxn modelId="{5614804A-81F8-4940-9582-F8A8FF867829}" type="presParOf" srcId="{38D3C8E6-C446-4AF8-A5D8-CDF41B006EB4}" destId="{2AB616F0-C2CD-4106-8BD0-8D44C44EE29E}" srcOrd="1" destOrd="0" presId="urn:microsoft.com/office/officeart/2005/8/layout/list1"/>
    <dgm:cxn modelId="{C85105FC-854F-4B07-8A6F-1CD501414B3D}" type="presParOf" srcId="{9A2592B1-D44F-4C04-9FE9-4CC2B71FDDB1}" destId="{D90C5A00-70DB-4F68-933F-8DB4C3D0DD8E}" srcOrd="9" destOrd="0" presId="urn:microsoft.com/office/officeart/2005/8/layout/list1"/>
    <dgm:cxn modelId="{51570CB2-D9DA-43FA-8D40-7C6D118CBD9B}" type="presParOf" srcId="{9A2592B1-D44F-4C04-9FE9-4CC2B71FDDB1}" destId="{4F5E725B-69B0-4867-BC80-647AAD114026}" srcOrd="10" destOrd="0" presId="urn:microsoft.com/office/officeart/2005/8/layout/list1"/>
    <dgm:cxn modelId="{0A68B213-8DCF-4048-84EC-3080D495387C}" type="presParOf" srcId="{9A2592B1-D44F-4C04-9FE9-4CC2B71FDDB1}" destId="{80EA1BB7-D82C-433D-BF12-5ECB7DD5696C}" srcOrd="11" destOrd="0" presId="urn:microsoft.com/office/officeart/2005/8/layout/list1"/>
    <dgm:cxn modelId="{9F9DCBFE-2A38-4D3C-ADE8-B4D4AD60FBCA}" type="presParOf" srcId="{9A2592B1-D44F-4C04-9FE9-4CC2B71FDDB1}" destId="{BFEAB391-BDF9-4299-92CB-480A1C70118B}" srcOrd="12" destOrd="0" presId="urn:microsoft.com/office/officeart/2005/8/layout/list1"/>
    <dgm:cxn modelId="{FC5B8FBC-F03A-4827-8FD7-1F38DC80BBA0}" type="presParOf" srcId="{BFEAB391-BDF9-4299-92CB-480A1C70118B}" destId="{B44541E2-E875-41D8-BBD8-3F99EBE4BC4A}" srcOrd="0" destOrd="0" presId="urn:microsoft.com/office/officeart/2005/8/layout/list1"/>
    <dgm:cxn modelId="{CE7B90A8-55E5-4501-AC40-C72388F9C112}" type="presParOf" srcId="{BFEAB391-BDF9-4299-92CB-480A1C70118B}" destId="{44D5F23D-9D3A-4531-9F0F-D88B999E3BCC}" srcOrd="1" destOrd="0" presId="urn:microsoft.com/office/officeart/2005/8/layout/list1"/>
    <dgm:cxn modelId="{DD03D974-ABC5-47E1-BB76-78C0F46020D1}" type="presParOf" srcId="{9A2592B1-D44F-4C04-9FE9-4CC2B71FDDB1}" destId="{3BC696F3-C954-4DF1-8203-C74D0DF72583}" srcOrd="13" destOrd="0" presId="urn:microsoft.com/office/officeart/2005/8/layout/list1"/>
    <dgm:cxn modelId="{DD09209E-F047-445E-861C-CFCAA51E2331}" type="presParOf" srcId="{9A2592B1-D44F-4C04-9FE9-4CC2B71FDDB1}" destId="{C5535DB6-FC95-4C5A-B9B8-49BF1CAD31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ED7CB-DDC2-4799-8C05-1D6C3B66EB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7D6602F-ABF4-4B30-981B-38A36A9A55B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 Быть участником кластеров: 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Smart Technology Tomsk</a:t>
          </a: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, Возобновляемые природные ресурсы, Лесопромышленный</a:t>
          </a:r>
        </a:p>
      </dgm:t>
    </dgm:pt>
    <dgm:pt modelId="{5F48C435-9414-4D45-A288-7B92A5D60035}" type="parTrans" cxnId="{82C8D8B9-84F7-4138-899B-93225F37D6DA}">
      <dgm:prSet/>
      <dgm:spPr/>
      <dgm:t>
        <a:bodyPr/>
        <a:lstStyle/>
        <a:p>
          <a:endParaRPr lang="ru-RU"/>
        </a:p>
      </dgm:t>
    </dgm:pt>
    <dgm:pt modelId="{0445AC29-FADA-4184-A8BE-FACB37E7B706}" type="sibTrans" cxnId="{82C8D8B9-84F7-4138-899B-93225F37D6DA}">
      <dgm:prSet/>
      <dgm:spPr/>
      <dgm:t>
        <a:bodyPr/>
        <a:lstStyle/>
        <a:p>
          <a:endParaRPr lang="ru-RU"/>
        </a:p>
      </dgm:t>
    </dgm:pt>
    <dgm:pt modelId="{E366E551-BC78-47DD-8C88-82629DF6A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285750" indent="-285750" algn="ctr">
            <a:buFont typeface="Arial" panose="020B0604020202020204" pitchFamily="34" charset="0"/>
            <a:buChar char="•"/>
          </a:pPr>
          <a:r>
            <a:rPr lang="ru-RU" sz="1800" b="1" dirty="0">
              <a:solidFill>
                <a:schemeClr val="accent6">
                  <a:lumMod val="75000"/>
                </a:schemeClr>
              </a:solidFill>
            </a:rPr>
            <a:t>Быть высокотехнологичной компанией</a:t>
          </a:r>
        </a:p>
      </dgm:t>
    </dgm:pt>
    <dgm:pt modelId="{31884F44-91A0-44C1-AC47-8953D281D01B}" type="parTrans" cxnId="{34E948FD-6E64-48FA-9F73-BED6363144F8}">
      <dgm:prSet/>
      <dgm:spPr/>
      <dgm:t>
        <a:bodyPr/>
        <a:lstStyle/>
        <a:p>
          <a:endParaRPr lang="ru-RU"/>
        </a:p>
      </dgm:t>
    </dgm:pt>
    <dgm:pt modelId="{1E48F775-ED85-4D31-BAA2-8C6B34F1B79B}" type="sibTrans" cxnId="{34E948FD-6E64-48FA-9F73-BED6363144F8}">
      <dgm:prSet/>
      <dgm:spPr/>
      <dgm:t>
        <a:bodyPr/>
        <a:lstStyle/>
        <a:p>
          <a:endParaRPr lang="ru-RU"/>
        </a:p>
      </dgm:t>
    </dgm:pt>
    <dgm:pt modelId="{839A9C20-B5D4-4E6F-8C9A-44CFA489CF8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8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800" b="1" dirty="0">
              <a:solidFill>
                <a:schemeClr val="accent6">
                  <a:lumMod val="75000"/>
                </a:schemeClr>
              </a:solidFill>
            </a:rPr>
            <a:t>Производить инновационную продукцию</a:t>
          </a:r>
        </a:p>
      </dgm:t>
    </dgm:pt>
    <dgm:pt modelId="{DD4CEB8D-A635-4D20-80EF-3D88B8C949FC}" type="parTrans" cxnId="{8C1C3A2B-7CAE-4E52-809F-1207B9DA28DB}">
      <dgm:prSet/>
      <dgm:spPr/>
      <dgm:t>
        <a:bodyPr/>
        <a:lstStyle/>
        <a:p>
          <a:endParaRPr lang="ru-RU"/>
        </a:p>
      </dgm:t>
    </dgm:pt>
    <dgm:pt modelId="{5E764CC5-F32C-416D-9324-BC59FE9275DE}" type="sibTrans" cxnId="{8C1C3A2B-7CAE-4E52-809F-1207B9DA28DB}">
      <dgm:prSet/>
      <dgm:spPr/>
      <dgm:t>
        <a:bodyPr/>
        <a:lstStyle/>
        <a:p>
          <a:endParaRPr lang="ru-RU"/>
        </a:p>
      </dgm:t>
    </dgm:pt>
    <dgm:pt modelId="{87B17104-D8C8-4E4F-9A4A-9E2D55BD6FC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800" b="1" dirty="0">
              <a:solidFill>
                <a:schemeClr val="accent6">
                  <a:lumMod val="75000"/>
                </a:schemeClr>
              </a:solidFill>
            </a:rPr>
            <a:t>Вы субъект МСП Томской области</a:t>
          </a:r>
          <a:endParaRPr lang="ru-RU" sz="1800" dirty="0">
            <a:solidFill>
              <a:schemeClr val="accent6">
                <a:lumMod val="75000"/>
              </a:schemeClr>
            </a:solidFill>
          </a:endParaRPr>
        </a:p>
      </dgm:t>
    </dgm:pt>
    <dgm:pt modelId="{60985E9C-C7BE-4F09-8667-C68C3F7D3ACB}" type="parTrans" cxnId="{DD9E0876-3D6F-4079-A5AC-3B42C4628C9B}">
      <dgm:prSet/>
      <dgm:spPr/>
      <dgm:t>
        <a:bodyPr/>
        <a:lstStyle/>
        <a:p>
          <a:endParaRPr lang="ru-RU"/>
        </a:p>
      </dgm:t>
    </dgm:pt>
    <dgm:pt modelId="{236C7C48-038A-41B5-B048-DD20868D825A}" type="sibTrans" cxnId="{DD9E0876-3D6F-4079-A5AC-3B42C4628C9B}">
      <dgm:prSet/>
      <dgm:spPr/>
      <dgm:t>
        <a:bodyPr/>
        <a:lstStyle/>
        <a:p>
          <a:endParaRPr lang="ru-RU"/>
        </a:p>
      </dgm:t>
    </dgm:pt>
    <dgm:pt modelId="{9A2592B1-D44F-4C04-9FE9-4CC2B71FDDB1}" type="pres">
      <dgm:prSet presAssocID="{230ED7CB-DDC2-4799-8C05-1D6C3B66EB82}" presName="linear" presStyleCnt="0">
        <dgm:presLayoutVars>
          <dgm:dir/>
          <dgm:animLvl val="lvl"/>
          <dgm:resizeHandles val="exact"/>
        </dgm:presLayoutVars>
      </dgm:prSet>
      <dgm:spPr/>
    </dgm:pt>
    <dgm:pt modelId="{16759EB6-88CB-44ED-AEE8-635C31D16B25}" type="pres">
      <dgm:prSet presAssocID="{F7D6602F-ABF4-4B30-981B-38A36A9A55BC}" presName="parentLin" presStyleCnt="0"/>
      <dgm:spPr/>
    </dgm:pt>
    <dgm:pt modelId="{99AE62BB-0E71-4A20-8828-F48F08666366}" type="pres">
      <dgm:prSet presAssocID="{F7D6602F-ABF4-4B30-981B-38A36A9A55BC}" presName="parentLeftMargin" presStyleLbl="node1" presStyleIdx="0" presStyleCnt="4"/>
      <dgm:spPr/>
    </dgm:pt>
    <dgm:pt modelId="{550DDDC1-1625-4F50-BD59-3532F1E249A1}" type="pres">
      <dgm:prSet presAssocID="{F7D6602F-ABF4-4B30-981B-38A36A9A55BC}" presName="parentText" presStyleLbl="node1" presStyleIdx="0" presStyleCnt="4" custScaleX="108390" custScaleY="133936" custLinFactNeighborX="7574" custLinFactNeighborY="-2358">
        <dgm:presLayoutVars>
          <dgm:chMax val="0"/>
          <dgm:bulletEnabled val="1"/>
        </dgm:presLayoutVars>
      </dgm:prSet>
      <dgm:spPr/>
    </dgm:pt>
    <dgm:pt modelId="{1D505EED-95D8-4150-9B22-DCEB0700A600}" type="pres">
      <dgm:prSet presAssocID="{F7D6602F-ABF4-4B30-981B-38A36A9A55BC}" presName="negativeSpace" presStyleCnt="0"/>
      <dgm:spPr/>
    </dgm:pt>
    <dgm:pt modelId="{0B38192C-B324-4534-94B7-67A69D0C0C9B}" type="pres">
      <dgm:prSet presAssocID="{F7D6602F-ABF4-4B30-981B-38A36A9A55BC}" presName="childText" presStyleLbl="conFgAcc1" presStyleIdx="0" presStyleCnt="4">
        <dgm:presLayoutVars>
          <dgm:bulletEnabled val="1"/>
        </dgm:presLayoutVars>
      </dgm:prSet>
      <dgm:spPr/>
    </dgm:pt>
    <dgm:pt modelId="{F7C09E52-9CAA-4A06-B71F-154FEC8A5541}" type="pres">
      <dgm:prSet presAssocID="{0445AC29-FADA-4184-A8BE-FACB37E7B706}" presName="spaceBetweenRectangles" presStyleCnt="0"/>
      <dgm:spPr/>
    </dgm:pt>
    <dgm:pt modelId="{B947FDEE-9203-411C-B560-A3731881042E}" type="pres">
      <dgm:prSet presAssocID="{E366E551-BC78-47DD-8C88-82629DF6A2D8}" presName="parentLin" presStyleCnt="0"/>
      <dgm:spPr/>
    </dgm:pt>
    <dgm:pt modelId="{4767B453-2FE7-4ECC-94BC-FA1BD6CF1417}" type="pres">
      <dgm:prSet presAssocID="{E366E551-BC78-47DD-8C88-82629DF6A2D8}" presName="parentLeftMargin" presStyleLbl="node1" presStyleIdx="0" presStyleCnt="4"/>
      <dgm:spPr/>
    </dgm:pt>
    <dgm:pt modelId="{197BD8AF-1914-437A-8A42-50F4A8CC288E}" type="pres">
      <dgm:prSet presAssocID="{E366E551-BC78-47DD-8C88-82629DF6A2D8}" presName="parentText" presStyleLbl="node1" presStyleIdx="1" presStyleCnt="4" custScaleX="108390">
        <dgm:presLayoutVars>
          <dgm:chMax val="0"/>
          <dgm:bulletEnabled val="1"/>
        </dgm:presLayoutVars>
      </dgm:prSet>
      <dgm:spPr/>
    </dgm:pt>
    <dgm:pt modelId="{8369D390-33B6-4001-80FA-5DCD09DCFB3E}" type="pres">
      <dgm:prSet presAssocID="{E366E551-BC78-47DD-8C88-82629DF6A2D8}" presName="negativeSpace" presStyleCnt="0"/>
      <dgm:spPr/>
    </dgm:pt>
    <dgm:pt modelId="{FC3796D4-8E29-45AD-A904-9B093AC1E6BA}" type="pres">
      <dgm:prSet presAssocID="{E366E551-BC78-47DD-8C88-82629DF6A2D8}" presName="childText" presStyleLbl="conFgAcc1" presStyleIdx="1" presStyleCnt="4">
        <dgm:presLayoutVars>
          <dgm:bulletEnabled val="1"/>
        </dgm:presLayoutVars>
      </dgm:prSet>
      <dgm:spPr/>
    </dgm:pt>
    <dgm:pt modelId="{3EEDB3E5-0186-4449-82F9-B25612972E4A}" type="pres">
      <dgm:prSet presAssocID="{1E48F775-ED85-4D31-BAA2-8C6B34F1B79B}" presName="spaceBetweenRectangles" presStyleCnt="0"/>
      <dgm:spPr/>
    </dgm:pt>
    <dgm:pt modelId="{38D3C8E6-C446-4AF8-A5D8-CDF41B006EB4}" type="pres">
      <dgm:prSet presAssocID="{839A9C20-B5D4-4E6F-8C9A-44CFA489CF8D}" presName="parentLin" presStyleCnt="0"/>
      <dgm:spPr/>
    </dgm:pt>
    <dgm:pt modelId="{44D5ED29-9E83-46CC-A278-9F8ACFB8823F}" type="pres">
      <dgm:prSet presAssocID="{839A9C20-B5D4-4E6F-8C9A-44CFA489CF8D}" presName="parentLeftMargin" presStyleLbl="node1" presStyleIdx="1" presStyleCnt="4"/>
      <dgm:spPr/>
    </dgm:pt>
    <dgm:pt modelId="{2AB616F0-C2CD-4106-8BD0-8D44C44EE29E}" type="pres">
      <dgm:prSet presAssocID="{839A9C20-B5D4-4E6F-8C9A-44CFA489CF8D}" presName="parentText" presStyleLbl="node1" presStyleIdx="2" presStyleCnt="4" custScaleX="108390">
        <dgm:presLayoutVars>
          <dgm:chMax val="0"/>
          <dgm:bulletEnabled val="1"/>
        </dgm:presLayoutVars>
      </dgm:prSet>
      <dgm:spPr/>
    </dgm:pt>
    <dgm:pt modelId="{D90C5A00-70DB-4F68-933F-8DB4C3D0DD8E}" type="pres">
      <dgm:prSet presAssocID="{839A9C20-B5D4-4E6F-8C9A-44CFA489CF8D}" presName="negativeSpace" presStyleCnt="0"/>
      <dgm:spPr/>
    </dgm:pt>
    <dgm:pt modelId="{4F5E725B-69B0-4867-BC80-647AAD114026}" type="pres">
      <dgm:prSet presAssocID="{839A9C20-B5D4-4E6F-8C9A-44CFA489CF8D}" presName="childText" presStyleLbl="conFgAcc1" presStyleIdx="2" presStyleCnt="4">
        <dgm:presLayoutVars>
          <dgm:bulletEnabled val="1"/>
        </dgm:presLayoutVars>
      </dgm:prSet>
      <dgm:spPr/>
    </dgm:pt>
    <dgm:pt modelId="{80EA1BB7-D82C-433D-BF12-5ECB7DD5696C}" type="pres">
      <dgm:prSet presAssocID="{5E764CC5-F32C-416D-9324-BC59FE9275DE}" presName="spaceBetweenRectangles" presStyleCnt="0"/>
      <dgm:spPr/>
    </dgm:pt>
    <dgm:pt modelId="{BFEAB391-BDF9-4299-92CB-480A1C70118B}" type="pres">
      <dgm:prSet presAssocID="{87B17104-D8C8-4E4F-9A4A-9E2D55BD6FCF}" presName="parentLin" presStyleCnt="0"/>
      <dgm:spPr/>
    </dgm:pt>
    <dgm:pt modelId="{B44541E2-E875-41D8-BBD8-3F99EBE4BC4A}" type="pres">
      <dgm:prSet presAssocID="{87B17104-D8C8-4E4F-9A4A-9E2D55BD6FCF}" presName="parentLeftMargin" presStyleLbl="node1" presStyleIdx="2" presStyleCnt="4"/>
      <dgm:spPr/>
    </dgm:pt>
    <dgm:pt modelId="{44D5F23D-9D3A-4531-9F0F-D88B999E3BCC}" type="pres">
      <dgm:prSet presAssocID="{87B17104-D8C8-4E4F-9A4A-9E2D55BD6FCF}" presName="parentText" presStyleLbl="node1" presStyleIdx="3" presStyleCnt="4" custScaleX="108390" custLinFactNeighborX="7775" custLinFactNeighborY="-5170">
        <dgm:presLayoutVars>
          <dgm:chMax val="0"/>
          <dgm:bulletEnabled val="1"/>
        </dgm:presLayoutVars>
      </dgm:prSet>
      <dgm:spPr/>
    </dgm:pt>
    <dgm:pt modelId="{3BC696F3-C954-4DF1-8203-C74D0DF72583}" type="pres">
      <dgm:prSet presAssocID="{87B17104-D8C8-4E4F-9A4A-9E2D55BD6FCF}" presName="negativeSpace" presStyleCnt="0"/>
      <dgm:spPr/>
    </dgm:pt>
    <dgm:pt modelId="{C5535DB6-FC95-4C5A-B9B8-49BF1CAD31D9}" type="pres">
      <dgm:prSet presAssocID="{87B17104-D8C8-4E4F-9A4A-9E2D55BD6F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78DD1A-B6CD-455D-ABB8-1151AB240A61}" type="presOf" srcId="{F7D6602F-ABF4-4B30-981B-38A36A9A55BC}" destId="{99AE62BB-0E71-4A20-8828-F48F08666366}" srcOrd="0" destOrd="0" presId="urn:microsoft.com/office/officeart/2005/8/layout/list1"/>
    <dgm:cxn modelId="{CC0ADC25-5079-4920-98F6-24126C419533}" type="presOf" srcId="{E366E551-BC78-47DD-8C88-82629DF6A2D8}" destId="{197BD8AF-1914-437A-8A42-50F4A8CC288E}" srcOrd="1" destOrd="0" presId="urn:microsoft.com/office/officeart/2005/8/layout/list1"/>
    <dgm:cxn modelId="{8C1C3A2B-7CAE-4E52-809F-1207B9DA28DB}" srcId="{230ED7CB-DDC2-4799-8C05-1D6C3B66EB82}" destId="{839A9C20-B5D4-4E6F-8C9A-44CFA489CF8D}" srcOrd="2" destOrd="0" parTransId="{DD4CEB8D-A635-4D20-80EF-3D88B8C949FC}" sibTransId="{5E764CC5-F32C-416D-9324-BC59FE9275DE}"/>
    <dgm:cxn modelId="{46130E31-097F-46A5-9B78-EA023A0C2715}" type="presOf" srcId="{87B17104-D8C8-4E4F-9A4A-9E2D55BD6FCF}" destId="{B44541E2-E875-41D8-BBD8-3F99EBE4BC4A}" srcOrd="0" destOrd="0" presId="urn:microsoft.com/office/officeart/2005/8/layout/list1"/>
    <dgm:cxn modelId="{0FB6393A-F290-42BB-9D7E-5913A17B57CE}" type="presOf" srcId="{839A9C20-B5D4-4E6F-8C9A-44CFA489CF8D}" destId="{2AB616F0-C2CD-4106-8BD0-8D44C44EE29E}" srcOrd="1" destOrd="0" presId="urn:microsoft.com/office/officeart/2005/8/layout/list1"/>
    <dgm:cxn modelId="{775F5173-CE0C-4D70-9072-D547060F03DE}" type="presOf" srcId="{230ED7CB-DDC2-4799-8C05-1D6C3B66EB82}" destId="{9A2592B1-D44F-4C04-9FE9-4CC2B71FDDB1}" srcOrd="0" destOrd="0" presId="urn:microsoft.com/office/officeart/2005/8/layout/list1"/>
    <dgm:cxn modelId="{DD9E0876-3D6F-4079-A5AC-3B42C4628C9B}" srcId="{230ED7CB-DDC2-4799-8C05-1D6C3B66EB82}" destId="{87B17104-D8C8-4E4F-9A4A-9E2D55BD6FCF}" srcOrd="3" destOrd="0" parTransId="{60985E9C-C7BE-4F09-8667-C68C3F7D3ACB}" sibTransId="{236C7C48-038A-41B5-B048-DD20868D825A}"/>
    <dgm:cxn modelId="{50365589-3653-43C9-AE1C-4206A80BC72E}" type="presOf" srcId="{839A9C20-B5D4-4E6F-8C9A-44CFA489CF8D}" destId="{44D5ED29-9E83-46CC-A278-9F8ACFB8823F}" srcOrd="0" destOrd="0" presId="urn:microsoft.com/office/officeart/2005/8/layout/list1"/>
    <dgm:cxn modelId="{745D2CAF-AC71-468B-94A6-258E5A234064}" type="presOf" srcId="{87B17104-D8C8-4E4F-9A4A-9E2D55BD6FCF}" destId="{44D5F23D-9D3A-4531-9F0F-D88B999E3BCC}" srcOrd="1" destOrd="0" presId="urn:microsoft.com/office/officeart/2005/8/layout/list1"/>
    <dgm:cxn modelId="{8C2ED4B6-68B0-4752-A8C0-5E8BF132D9CC}" type="presOf" srcId="{F7D6602F-ABF4-4B30-981B-38A36A9A55BC}" destId="{550DDDC1-1625-4F50-BD59-3532F1E249A1}" srcOrd="1" destOrd="0" presId="urn:microsoft.com/office/officeart/2005/8/layout/list1"/>
    <dgm:cxn modelId="{82C8D8B9-84F7-4138-899B-93225F37D6DA}" srcId="{230ED7CB-DDC2-4799-8C05-1D6C3B66EB82}" destId="{F7D6602F-ABF4-4B30-981B-38A36A9A55BC}" srcOrd="0" destOrd="0" parTransId="{5F48C435-9414-4D45-A288-7B92A5D60035}" sibTransId="{0445AC29-FADA-4184-A8BE-FACB37E7B706}"/>
    <dgm:cxn modelId="{9C6B9CBA-C8AF-4161-BB6E-E561DD18CB91}" type="presOf" srcId="{E366E551-BC78-47DD-8C88-82629DF6A2D8}" destId="{4767B453-2FE7-4ECC-94BC-FA1BD6CF1417}" srcOrd="0" destOrd="0" presId="urn:microsoft.com/office/officeart/2005/8/layout/list1"/>
    <dgm:cxn modelId="{34E948FD-6E64-48FA-9F73-BED6363144F8}" srcId="{230ED7CB-DDC2-4799-8C05-1D6C3B66EB82}" destId="{E366E551-BC78-47DD-8C88-82629DF6A2D8}" srcOrd="1" destOrd="0" parTransId="{31884F44-91A0-44C1-AC47-8953D281D01B}" sibTransId="{1E48F775-ED85-4D31-BAA2-8C6B34F1B79B}"/>
    <dgm:cxn modelId="{30D46B95-D600-4905-B9AA-942795E43767}" type="presParOf" srcId="{9A2592B1-D44F-4C04-9FE9-4CC2B71FDDB1}" destId="{16759EB6-88CB-44ED-AEE8-635C31D16B25}" srcOrd="0" destOrd="0" presId="urn:microsoft.com/office/officeart/2005/8/layout/list1"/>
    <dgm:cxn modelId="{5CC44B9D-0EF6-4447-92F0-D0E1B8A1781C}" type="presParOf" srcId="{16759EB6-88CB-44ED-AEE8-635C31D16B25}" destId="{99AE62BB-0E71-4A20-8828-F48F08666366}" srcOrd="0" destOrd="0" presId="urn:microsoft.com/office/officeart/2005/8/layout/list1"/>
    <dgm:cxn modelId="{2531C02F-261A-454A-810D-AF23B12AE155}" type="presParOf" srcId="{16759EB6-88CB-44ED-AEE8-635C31D16B25}" destId="{550DDDC1-1625-4F50-BD59-3532F1E249A1}" srcOrd="1" destOrd="0" presId="urn:microsoft.com/office/officeart/2005/8/layout/list1"/>
    <dgm:cxn modelId="{7B311712-3D8C-40A5-AE69-1663B44B635F}" type="presParOf" srcId="{9A2592B1-D44F-4C04-9FE9-4CC2B71FDDB1}" destId="{1D505EED-95D8-4150-9B22-DCEB0700A600}" srcOrd="1" destOrd="0" presId="urn:microsoft.com/office/officeart/2005/8/layout/list1"/>
    <dgm:cxn modelId="{F1816F64-2135-493D-BD07-55C46CBA3E9A}" type="presParOf" srcId="{9A2592B1-D44F-4C04-9FE9-4CC2B71FDDB1}" destId="{0B38192C-B324-4534-94B7-67A69D0C0C9B}" srcOrd="2" destOrd="0" presId="urn:microsoft.com/office/officeart/2005/8/layout/list1"/>
    <dgm:cxn modelId="{E6B29A1D-651F-4B3A-883C-D3932625F954}" type="presParOf" srcId="{9A2592B1-D44F-4C04-9FE9-4CC2B71FDDB1}" destId="{F7C09E52-9CAA-4A06-B71F-154FEC8A5541}" srcOrd="3" destOrd="0" presId="urn:microsoft.com/office/officeart/2005/8/layout/list1"/>
    <dgm:cxn modelId="{366882B4-D645-401A-BDD5-43DC890958E6}" type="presParOf" srcId="{9A2592B1-D44F-4C04-9FE9-4CC2B71FDDB1}" destId="{B947FDEE-9203-411C-B560-A3731881042E}" srcOrd="4" destOrd="0" presId="urn:microsoft.com/office/officeart/2005/8/layout/list1"/>
    <dgm:cxn modelId="{1625AA40-599E-483D-8F30-86B62482C12D}" type="presParOf" srcId="{B947FDEE-9203-411C-B560-A3731881042E}" destId="{4767B453-2FE7-4ECC-94BC-FA1BD6CF1417}" srcOrd="0" destOrd="0" presId="urn:microsoft.com/office/officeart/2005/8/layout/list1"/>
    <dgm:cxn modelId="{06399B83-4CD9-49B3-8DF8-68B7CBAF4635}" type="presParOf" srcId="{B947FDEE-9203-411C-B560-A3731881042E}" destId="{197BD8AF-1914-437A-8A42-50F4A8CC288E}" srcOrd="1" destOrd="0" presId="urn:microsoft.com/office/officeart/2005/8/layout/list1"/>
    <dgm:cxn modelId="{3C1B8377-99D2-4976-91AD-17AB6B4B9EFC}" type="presParOf" srcId="{9A2592B1-D44F-4C04-9FE9-4CC2B71FDDB1}" destId="{8369D390-33B6-4001-80FA-5DCD09DCFB3E}" srcOrd="5" destOrd="0" presId="urn:microsoft.com/office/officeart/2005/8/layout/list1"/>
    <dgm:cxn modelId="{8CEFBE9F-A884-48FB-AAA6-8ECBFE04C8DE}" type="presParOf" srcId="{9A2592B1-D44F-4C04-9FE9-4CC2B71FDDB1}" destId="{FC3796D4-8E29-45AD-A904-9B093AC1E6BA}" srcOrd="6" destOrd="0" presId="urn:microsoft.com/office/officeart/2005/8/layout/list1"/>
    <dgm:cxn modelId="{A6AE5A45-0B31-4979-A198-6D3F901AA50E}" type="presParOf" srcId="{9A2592B1-D44F-4C04-9FE9-4CC2B71FDDB1}" destId="{3EEDB3E5-0186-4449-82F9-B25612972E4A}" srcOrd="7" destOrd="0" presId="urn:microsoft.com/office/officeart/2005/8/layout/list1"/>
    <dgm:cxn modelId="{0C619DFC-27E4-4348-B3FA-6B8DD2788D9D}" type="presParOf" srcId="{9A2592B1-D44F-4C04-9FE9-4CC2B71FDDB1}" destId="{38D3C8E6-C446-4AF8-A5D8-CDF41B006EB4}" srcOrd="8" destOrd="0" presId="urn:microsoft.com/office/officeart/2005/8/layout/list1"/>
    <dgm:cxn modelId="{F50B6112-7F2E-4EA9-85D7-3F781496F85B}" type="presParOf" srcId="{38D3C8E6-C446-4AF8-A5D8-CDF41B006EB4}" destId="{44D5ED29-9E83-46CC-A278-9F8ACFB8823F}" srcOrd="0" destOrd="0" presId="urn:microsoft.com/office/officeart/2005/8/layout/list1"/>
    <dgm:cxn modelId="{5614804A-81F8-4940-9582-F8A8FF867829}" type="presParOf" srcId="{38D3C8E6-C446-4AF8-A5D8-CDF41B006EB4}" destId="{2AB616F0-C2CD-4106-8BD0-8D44C44EE29E}" srcOrd="1" destOrd="0" presId="urn:microsoft.com/office/officeart/2005/8/layout/list1"/>
    <dgm:cxn modelId="{C85105FC-854F-4B07-8A6F-1CD501414B3D}" type="presParOf" srcId="{9A2592B1-D44F-4C04-9FE9-4CC2B71FDDB1}" destId="{D90C5A00-70DB-4F68-933F-8DB4C3D0DD8E}" srcOrd="9" destOrd="0" presId="urn:microsoft.com/office/officeart/2005/8/layout/list1"/>
    <dgm:cxn modelId="{51570CB2-D9DA-43FA-8D40-7C6D118CBD9B}" type="presParOf" srcId="{9A2592B1-D44F-4C04-9FE9-4CC2B71FDDB1}" destId="{4F5E725B-69B0-4867-BC80-647AAD114026}" srcOrd="10" destOrd="0" presId="urn:microsoft.com/office/officeart/2005/8/layout/list1"/>
    <dgm:cxn modelId="{0A68B213-8DCF-4048-84EC-3080D495387C}" type="presParOf" srcId="{9A2592B1-D44F-4C04-9FE9-4CC2B71FDDB1}" destId="{80EA1BB7-D82C-433D-BF12-5ECB7DD5696C}" srcOrd="11" destOrd="0" presId="urn:microsoft.com/office/officeart/2005/8/layout/list1"/>
    <dgm:cxn modelId="{9F9DCBFE-2A38-4D3C-ADE8-B4D4AD60FBCA}" type="presParOf" srcId="{9A2592B1-D44F-4C04-9FE9-4CC2B71FDDB1}" destId="{BFEAB391-BDF9-4299-92CB-480A1C70118B}" srcOrd="12" destOrd="0" presId="urn:microsoft.com/office/officeart/2005/8/layout/list1"/>
    <dgm:cxn modelId="{FC5B8FBC-F03A-4827-8FD7-1F38DC80BBA0}" type="presParOf" srcId="{BFEAB391-BDF9-4299-92CB-480A1C70118B}" destId="{B44541E2-E875-41D8-BBD8-3F99EBE4BC4A}" srcOrd="0" destOrd="0" presId="urn:microsoft.com/office/officeart/2005/8/layout/list1"/>
    <dgm:cxn modelId="{CE7B90A8-55E5-4501-AC40-C72388F9C112}" type="presParOf" srcId="{BFEAB391-BDF9-4299-92CB-480A1C70118B}" destId="{44D5F23D-9D3A-4531-9F0F-D88B999E3BCC}" srcOrd="1" destOrd="0" presId="urn:microsoft.com/office/officeart/2005/8/layout/list1"/>
    <dgm:cxn modelId="{DD03D974-ABC5-47E1-BB76-78C0F46020D1}" type="presParOf" srcId="{9A2592B1-D44F-4C04-9FE9-4CC2B71FDDB1}" destId="{3BC696F3-C954-4DF1-8203-C74D0DF72583}" srcOrd="13" destOrd="0" presId="urn:microsoft.com/office/officeart/2005/8/layout/list1"/>
    <dgm:cxn modelId="{DD09209E-F047-445E-861C-CFCAA51E2331}" type="presParOf" srcId="{9A2592B1-D44F-4C04-9FE9-4CC2B71FDDB1}" destId="{C5535DB6-FC95-4C5A-B9B8-49BF1CAD31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BF99C-1882-457E-9D69-312E063F86E4}">
      <dsp:nvSpPr>
        <dsp:cNvPr id="0" name=""/>
        <dsp:cNvSpPr/>
      </dsp:nvSpPr>
      <dsp:spPr>
        <a:xfrm>
          <a:off x="0" y="294034"/>
          <a:ext cx="7162800" cy="85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9F855-00B0-4DB6-A879-51F88181E8AE}">
      <dsp:nvSpPr>
        <dsp:cNvPr id="0" name=""/>
        <dsp:cNvSpPr/>
      </dsp:nvSpPr>
      <dsp:spPr>
        <a:xfrm>
          <a:off x="304802" y="0"/>
          <a:ext cx="5044444" cy="7170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B050"/>
              </a:solidFill>
              <a:latin typeface="+mn-lt"/>
            </a:rPr>
            <a:t>Продвижение + реклама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n-lt"/>
            </a:rPr>
            <a:t> (размещение баннера 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на 60 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kern="1200" dirty="0">
            <a:solidFill>
              <a:schemeClr val="accent6">
                <a:lumMod val="75000"/>
              </a:schemeClr>
            </a:solidFill>
            <a:latin typeface="+mn-lt"/>
          </a:endParaRPr>
        </a:p>
      </dsp:txBody>
      <dsp:txXfrm>
        <a:off x="339805" y="35003"/>
        <a:ext cx="4974438" cy="647033"/>
      </dsp:txXfrm>
    </dsp:sp>
    <dsp:sp modelId="{066CF483-4089-4D50-936A-87E2F342F670}">
      <dsp:nvSpPr>
        <dsp:cNvPr id="0" name=""/>
        <dsp:cNvSpPr/>
      </dsp:nvSpPr>
      <dsp:spPr>
        <a:xfrm>
          <a:off x="0" y="1760943"/>
          <a:ext cx="7162800" cy="91646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82CE2-2623-491D-8E31-A46193460D5A}">
      <dsp:nvSpPr>
        <dsp:cNvPr id="0" name=""/>
        <dsp:cNvSpPr/>
      </dsp:nvSpPr>
      <dsp:spPr>
        <a:xfrm>
          <a:off x="381000" y="1250762"/>
          <a:ext cx="5013960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B050"/>
              </a:solidFill>
            </a:rPr>
            <a:t>Рекламная афиша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(афиша в маршрутных автобусах)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Сроком на 60 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n-lt"/>
            </a:rPr>
            <a:t>календарных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 дней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9996" y="1299758"/>
        <a:ext cx="4915968" cy="905688"/>
      </dsp:txXfrm>
    </dsp:sp>
    <dsp:sp modelId="{569F4E58-EF71-44B7-9A0D-8C343A96A47B}">
      <dsp:nvSpPr>
        <dsp:cNvPr id="0" name=""/>
        <dsp:cNvSpPr/>
      </dsp:nvSpPr>
      <dsp:spPr>
        <a:xfrm>
          <a:off x="0" y="3225476"/>
          <a:ext cx="7162800" cy="85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0A643-76C3-4202-9868-1AEE979A452D}">
      <dsp:nvSpPr>
        <dsp:cNvPr id="0" name=""/>
        <dsp:cNvSpPr/>
      </dsp:nvSpPr>
      <dsp:spPr>
        <a:xfrm>
          <a:off x="381000" y="2892215"/>
          <a:ext cx="5013960" cy="86630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B050"/>
              </a:solidFill>
            </a:rPr>
            <a:t>Мобильных баннеров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accent6">
                  <a:lumMod val="75000"/>
                </a:schemeClr>
              </a:solidFill>
            </a:rPr>
            <a:t>(Изготовление 2-х шт.) </a:t>
          </a:r>
        </a:p>
      </dsp:txBody>
      <dsp:txXfrm>
        <a:off x="423290" y="2934505"/>
        <a:ext cx="4929380" cy="78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192C-B324-4534-94B7-67A69D0C0C9B}">
      <dsp:nvSpPr>
        <dsp:cNvPr id="0" name=""/>
        <dsp:cNvSpPr/>
      </dsp:nvSpPr>
      <dsp:spPr>
        <a:xfrm>
          <a:off x="0" y="526613"/>
          <a:ext cx="8184521" cy="46887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DC1-1625-4F50-BD59-3532F1E249A1}">
      <dsp:nvSpPr>
        <dsp:cNvPr id="0" name=""/>
        <dsp:cNvSpPr/>
      </dsp:nvSpPr>
      <dsp:spPr>
        <a:xfrm>
          <a:off x="408826" y="32304"/>
          <a:ext cx="6950073" cy="627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rPr>
            <a:t>Обеспечение занятости граждан, отнесенных к категориям социально уязвимых</a:t>
          </a:r>
        </a:p>
      </dsp:txBody>
      <dsp:txXfrm>
        <a:off x="439441" y="62919"/>
        <a:ext cx="6888843" cy="565918"/>
      </dsp:txXfrm>
    </dsp:sp>
    <dsp:sp modelId="{FC3796D4-8E29-45AD-A904-9B093AC1E6BA}">
      <dsp:nvSpPr>
        <dsp:cNvPr id="0" name=""/>
        <dsp:cNvSpPr/>
      </dsp:nvSpPr>
      <dsp:spPr>
        <a:xfrm>
          <a:off x="0" y="1661980"/>
          <a:ext cx="8184521" cy="43273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D8AF-1914-437A-8A42-50F4A8CC288E}">
      <dsp:nvSpPr>
        <dsp:cNvPr id="0" name=""/>
        <dsp:cNvSpPr/>
      </dsp:nvSpPr>
      <dsp:spPr>
        <a:xfrm>
          <a:off x="372911" y="1125689"/>
          <a:ext cx="6950531" cy="61745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rPr>
            <a:t>Обеспечение реализации товаров (работ, услуг), произведенных гражданами, отнесенными к категориям социально уязвимых</a:t>
          </a:r>
        </a:p>
      </dsp:txBody>
      <dsp:txXfrm>
        <a:off x="403053" y="1155831"/>
        <a:ext cx="6890247" cy="557174"/>
      </dsp:txXfrm>
    </dsp:sp>
    <dsp:sp modelId="{4F5E725B-69B0-4867-BC80-647AAD114026}">
      <dsp:nvSpPr>
        <dsp:cNvPr id="0" name=""/>
        <dsp:cNvSpPr/>
      </dsp:nvSpPr>
      <dsp:spPr>
        <a:xfrm>
          <a:off x="0" y="2604288"/>
          <a:ext cx="8184521" cy="49398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616F0-C2CD-4106-8BD0-8D44C44EE29E}">
      <dsp:nvSpPr>
        <dsp:cNvPr id="0" name=""/>
        <dsp:cNvSpPr/>
      </dsp:nvSpPr>
      <dsp:spPr>
        <a:xfrm>
          <a:off x="408801" y="2195380"/>
          <a:ext cx="6888945" cy="7270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Производство товаров (работ, услуг), предназначенных для граждан отнесенных к категориям социально уязвимых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44295" y="2230874"/>
        <a:ext cx="6817957" cy="656101"/>
      </dsp:txXfrm>
    </dsp:sp>
    <dsp:sp modelId="{C5535DB6-FC95-4C5A-B9B8-49BF1CAD31D9}">
      <dsp:nvSpPr>
        <dsp:cNvPr id="0" name=""/>
        <dsp:cNvSpPr/>
      </dsp:nvSpPr>
      <dsp:spPr>
        <a:xfrm>
          <a:off x="0" y="3662490"/>
          <a:ext cx="8184521" cy="42097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5F23D-9D3A-4531-9F0F-D88B999E3BCC}">
      <dsp:nvSpPr>
        <dsp:cNvPr id="0" name=""/>
        <dsp:cNvSpPr/>
      </dsp:nvSpPr>
      <dsp:spPr>
        <a:xfrm>
          <a:off x="408826" y="3146874"/>
          <a:ext cx="7257085" cy="64845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6549" tIns="0" rIns="21654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Деятельность направленная на достижение общественно полезных целей и способствующая решению социальных проблем общества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40481" y="3178529"/>
        <a:ext cx="7193775" cy="585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192C-B324-4534-94B7-67A69D0C0C9B}">
      <dsp:nvSpPr>
        <dsp:cNvPr id="0" name=""/>
        <dsp:cNvSpPr/>
      </dsp:nvSpPr>
      <dsp:spPr>
        <a:xfrm>
          <a:off x="0" y="337675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DC1-1625-4F50-BD59-3532F1E249A1}">
      <dsp:nvSpPr>
        <dsp:cNvPr id="0" name=""/>
        <dsp:cNvSpPr/>
      </dsp:nvSpPr>
      <dsp:spPr>
        <a:xfrm>
          <a:off x="393462" y="0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Есть продукт или услуга для зарубежных рынков</a:t>
          </a:r>
        </a:p>
      </dsp:txBody>
      <dsp:txXfrm>
        <a:off x="425165" y="31703"/>
        <a:ext cx="5057234" cy="586034"/>
      </dsp:txXfrm>
    </dsp:sp>
    <dsp:sp modelId="{FC3796D4-8E29-45AD-A904-9B093AC1E6BA}">
      <dsp:nvSpPr>
        <dsp:cNvPr id="0" name=""/>
        <dsp:cNvSpPr/>
      </dsp:nvSpPr>
      <dsp:spPr>
        <a:xfrm>
          <a:off x="0" y="1335595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D8AF-1914-437A-8A42-50F4A8CC288E}">
      <dsp:nvSpPr>
        <dsp:cNvPr id="0" name=""/>
        <dsp:cNvSpPr/>
      </dsp:nvSpPr>
      <dsp:spPr>
        <a:xfrm>
          <a:off x="365760" y="1010875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МСП готово участвовать в мероприятиях по продвижению</a:t>
          </a:r>
        </a:p>
      </dsp:txBody>
      <dsp:txXfrm>
        <a:off x="397463" y="1042578"/>
        <a:ext cx="5057234" cy="586034"/>
      </dsp:txXfrm>
    </dsp:sp>
    <dsp:sp modelId="{4F5E725B-69B0-4867-BC80-647AAD114026}">
      <dsp:nvSpPr>
        <dsp:cNvPr id="0" name=""/>
        <dsp:cNvSpPr/>
      </dsp:nvSpPr>
      <dsp:spPr>
        <a:xfrm>
          <a:off x="0" y="2333515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616F0-C2CD-4106-8BD0-8D44C44EE29E}">
      <dsp:nvSpPr>
        <dsp:cNvPr id="0" name=""/>
        <dsp:cNvSpPr/>
      </dsp:nvSpPr>
      <dsp:spPr>
        <a:xfrm>
          <a:off x="365760" y="2008795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СМСП готово повышать квалификацию сотрудников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97463" y="2040498"/>
        <a:ext cx="5057234" cy="586034"/>
      </dsp:txXfrm>
    </dsp:sp>
    <dsp:sp modelId="{C5535DB6-FC95-4C5A-B9B8-49BF1CAD31D9}">
      <dsp:nvSpPr>
        <dsp:cNvPr id="0" name=""/>
        <dsp:cNvSpPr/>
      </dsp:nvSpPr>
      <dsp:spPr>
        <a:xfrm>
          <a:off x="0" y="3331436"/>
          <a:ext cx="7315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5F23D-9D3A-4531-9F0F-D88B999E3BCC}">
      <dsp:nvSpPr>
        <dsp:cNvPr id="0" name=""/>
        <dsp:cNvSpPr/>
      </dsp:nvSpPr>
      <dsp:spPr>
        <a:xfrm>
          <a:off x="394197" y="2973139"/>
          <a:ext cx="5120640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Вы субъект МСП Томской области</a:t>
          </a:r>
          <a:endParaRPr lang="ru-RU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5900" y="3004842"/>
        <a:ext cx="5057234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192C-B324-4534-94B7-67A69D0C0C9B}">
      <dsp:nvSpPr>
        <dsp:cNvPr id="0" name=""/>
        <dsp:cNvSpPr/>
      </dsp:nvSpPr>
      <dsp:spPr>
        <a:xfrm>
          <a:off x="0" y="584375"/>
          <a:ext cx="73152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DDC1-1625-4F50-BD59-3532F1E249A1}">
      <dsp:nvSpPr>
        <dsp:cNvPr id="0" name=""/>
        <dsp:cNvSpPr/>
      </dsp:nvSpPr>
      <dsp:spPr>
        <a:xfrm>
          <a:off x="393462" y="74895"/>
          <a:ext cx="5550261" cy="79075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 Быть участником кластеров: 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Smart Technology Tomsk</a:t>
          </a:r>
          <a:r>
            <a:rPr lang="ru-RU" sz="1600" b="1" kern="1200" dirty="0">
              <a:solidFill>
                <a:schemeClr val="accent6">
                  <a:lumMod val="75000"/>
                </a:schemeClr>
              </a:solidFill>
            </a:rPr>
            <a:t>, Возобновляемые природные ресурсы, Лесопромышленный</a:t>
          </a:r>
        </a:p>
      </dsp:txBody>
      <dsp:txXfrm>
        <a:off x="432064" y="113497"/>
        <a:ext cx="5473057" cy="713554"/>
      </dsp:txXfrm>
    </dsp:sp>
    <dsp:sp modelId="{FC3796D4-8E29-45AD-A904-9B093AC1E6BA}">
      <dsp:nvSpPr>
        <dsp:cNvPr id="0" name=""/>
        <dsp:cNvSpPr/>
      </dsp:nvSpPr>
      <dsp:spPr>
        <a:xfrm>
          <a:off x="0" y="1491575"/>
          <a:ext cx="73152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D8AF-1914-437A-8A42-50F4A8CC288E}">
      <dsp:nvSpPr>
        <dsp:cNvPr id="0" name=""/>
        <dsp:cNvSpPr/>
      </dsp:nvSpPr>
      <dsp:spPr>
        <a:xfrm>
          <a:off x="365760" y="1196375"/>
          <a:ext cx="5550261" cy="5904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285750" lvl="0" indent="-28575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1" kern="1200" dirty="0">
              <a:solidFill>
                <a:schemeClr val="accent6">
                  <a:lumMod val="75000"/>
                </a:schemeClr>
              </a:solidFill>
            </a:rPr>
            <a:t>Быть высокотехнологичной компанией</a:t>
          </a:r>
        </a:p>
      </dsp:txBody>
      <dsp:txXfrm>
        <a:off x="394581" y="1225196"/>
        <a:ext cx="5492619" cy="532758"/>
      </dsp:txXfrm>
    </dsp:sp>
    <dsp:sp modelId="{4F5E725B-69B0-4867-BC80-647AAD114026}">
      <dsp:nvSpPr>
        <dsp:cNvPr id="0" name=""/>
        <dsp:cNvSpPr/>
      </dsp:nvSpPr>
      <dsp:spPr>
        <a:xfrm>
          <a:off x="0" y="2398775"/>
          <a:ext cx="73152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616F0-C2CD-4106-8BD0-8D44C44EE29E}">
      <dsp:nvSpPr>
        <dsp:cNvPr id="0" name=""/>
        <dsp:cNvSpPr/>
      </dsp:nvSpPr>
      <dsp:spPr>
        <a:xfrm>
          <a:off x="365760" y="2103575"/>
          <a:ext cx="5550261" cy="5904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800" b="1" kern="1200" dirty="0">
              <a:solidFill>
                <a:schemeClr val="accent6">
                  <a:lumMod val="75000"/>
                </a:schemeClr>
              </a:solidFill>
            </a:rPr>
            <a:t>Производить инновационную продукцию</a:t>
          </a:r>
        </a:p>
      </dsp:txBody>
      <dsp:txXfrm>
        <a:off x="394581" y="2132396"/>
        <a:ext cx="5492619" cy="532758"/>
      </dsp:txXfrm>
    </dsp:sp>
    <dsp:sp modelId="{C5535DB6-FC95-4C5A-B9B8-49BF1CAD31D9}">
      <dsp:nvSpPr>
        <dsp:cNvPr id="0" name=""/>
        <dsp:cNvSpPr/>
      </dsp:nvSpPr>
      <dsp:spPr>
        <a:xfrm>
          <a:off x="0" y="3305975"/>
          <a:ext cx="73152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5F23D-9D3A-4531-9F0F-D88B999E3BCC}">
      <dsp:nvSpPr>
        <dsp:cNvPr id="0" name=""/>
        <dsp:cNvSpPr/>
      </dsp:nvSpPr>
      <dsp:spPr>
        <a:xfrm>
          <a:off x="394197" y="2980251"/>
          <a:ext cx="5550261" cy="5904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1" kern="1200" dirty="0">
              <a:solidFill>
                <a:schemeClr val="accent6">
                  <a:lumMod val="75000"/>
                </a:schemeClr>
              </a:solidFill>
            </a:rPr>
            <a:t>Вы субъект МСП Томской области</a:t>
          </a:r>
          <a:endParaRPr lang="ru-RU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3018" y="3009072"/>
        <a:ext cx="549261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642" cy="340740"/>
          </a:xfrm>
          <a:prstGeom prst="rect">
            <a:avLst/>
          </a:prstGeom>
        </p:spPr>
        <p:txBody>
          <a:bodyPr vert="horz" lIns="83731" tIns="41866" rIns="83731" bIns="4186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4" y="0"/>
            <a:ext cx="4300168" cy="340740"/>
          </a:xfrm>
          <a:prstGeom prst="rect">
            <a:avLst/>
          </a:prstGeom>
        </p:spPr>
        <p:txBody>
          <a:bodyPr vert="horz" lIns="83731" tIns="41866" rIns="83731" bIns="41866" rtlCol="0"/>
          <a:lstStyle>
            <a:lvl1pPr algn="r">
              <a:defRPr sz="1100"/>
            </a:lvl1pPr>
          </a:lstStyle>
          <a:p>
            <a:fld id="{DE81B159-ACE6-4FFF-A9FC-1DC5191E6F4E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31" tIns="41866" rIns="83731" bIns="418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3" y="3271952"/>
            <a:ext cx="7940132" cy="2676013"/>
          </a:xfrm>
          <a:prstGeom prst="rect">
            <a:avLst/>
          </a:prstGeom>
        </p:spPr>
        <p:txBody>
          <a:bodyPr vert="horz" lIns="83731" tIns="41866" rIns="83731" bIns="418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936"/>
            <a:ext cx="4301642" cy="340739"/>
          </a:xfrm>
          <a:prstGeom prst="rect">
            <a:avLst/>
          </a:prstGeom>
        </p:spPr>
        <p:txBody>
          <a:bodyPr vert="horz" lIns="83731" tIns="41866" rIns="83731" bIns="4186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4" y="6456936"/>
            <a:ext cx="4300168" cy="340739"/>
          </a:xfrm>
          <a:prstGeom prst="rect">
            <a:avLst/>
          </a:prstGeom>
        </p:spPr>
        <p:txBody>
          <a:bodyPr vert="horz" lIns="83731" tIns="41866" rIns="83731" bIns="41866" rtlCol="0" anchor="b"/>
          <a:lstStyle>
            <a:lvl1pPr algn="r">
              <a:defRPr sz="1100"/>
            </a:lvl1pPr>
          </a:lstStyle>
          <a:p>
            <a:fld id="{323E5745-D059-4B55-A9AD-1EF6C79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75BB7-49E9-B217-0A04-2C469FDF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A2C82BB-21EF-DD93-3E36-EF20ACF26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E3E761-8054-6367-4829-6B2316C96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6BDB8-C95E-7466-8481-2FA3EFF93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11740" y="706983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161543" y="5537"/>
                </a:lnTo>
                <a:lnTo>
                  <a:pt x="117348" y="21297"/>
                </a:lnTo>
                <a:lnTo>
                  <a:pt x="78485" y="46037"/>
                </a:lnTo>
                <a:lnTo>
                  <a:pt x="46100" y="78485"/>
                </a:lnTo>
                <a:lnTo>
                  <a:pt x="21335" y="117386"/>
                </a:lnTo>
                <a:lnTo>
                  <a:pt x="5587" y="161493"/>
                </a:lnTo>
                <a:lnTo>
                  <a:pt x="0" y="209549"/>
                </a:lnTo>
                <a:lnTo>
                  <a:pt x="5587" y="257594"/>
                </a:lnTo>
                <a:lnTo>
                  <a:pt x="21335" y="301701"/>
                </a:lnTo>
                <a:lnTo>
                  <a:pt x="46100" y="340613"/>
                </a:lnTo>
                <a:lnTo>
                  <a:pt x="78485" y="373063"/>
                </a:lnTo>
                <a:lnTo>
                  <a:pt x="117348" y="397798"/>
                </a:lnTo>
                <a:lnTo>
                  <a:pt x="161543" y="413562"/>
                </a:lnTo>
                <a:lnTo>
                  <a:pt x="209550" y="419097"/>
                </a:lnTo>
                <a:lnTo>
                  <a:pt x="257555" y="413562"/>
                </a:lnTo>
                <a:lnTo>
                  <a:pt x="301751" y="397798"/>
                </a:lnTo>
                <a:lnTo>
                  <a:pt x="340613" y="373063"/>
                </a:lnTo>
                <a:lnTo>
                  <a:pt x="372999" y="340613"/>
                </a:lnTo>
                <a:lnTo>
                  <a:pt x="397763" y="301701"/>
                </a:lnTo>
                <a:lnTo>
                  <a:pt x="413511" y="257594"/>
                </a:lnTo>
                <a:lnTo>
                  <a:pt x="419100" y="209549"/>
                </a:lnTo>
                <a:lnTo>
                  <a:pt x="413511" y="161493"/>
                </a:lnTo>
                <a:lnTo>
                  <a:pt x="397763" y="117386"/>
                </a:lnTo>
                <a:lnTo>
                  <a:pt x="372999" y="78485"/>
                </a:lnTo>
                <a:lnTo>
                  <a:pt x="340613" y="46037"/>
                </a:lnTo>
                <a:lnTo>
                  <a:pt x="301751" y="21297"/>
                </a:lnTo>
                <a:lnTo>
                  <a:pt x="257555" y="5537"/>
                </a:lnTo>
                <a:lnTo>
                  <a:pt x="20955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4223" y="348995"/>
            <a:ext cx="196596" cy="3672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470136" y="414527"/>
            <a:ext cx="344170" cy="155575"/>
          </a:xfrm>
          <a:custGeom>
            <a:avLst/>
            <a:gdLst/>
            <a:ahLst/>
            <a:cxnLst/>
            <a:rect l="l" t="t" r="r" b="b"/>
            <a:pathLst>
              <a:path w="344170" h="155575">
                <a:moveTo>
                  <a:pt x="107823" y="103124"/>
                </a:moveTo>
                <a:lnTo>
                  <a:pt x="104267" y="82804"/>
                </a:lnTo>
                <a:lnTo>
                  <a:pt x="96266" y="70231"/>
                </a:lnTo>
                <a:lnTo>
                  <a:pt x="94361" y="67310"/>
                </a:lnTo>
                <a:lnTo>
                  <a:pt x="87376" y="62801"/>
                </a:lnTo>
                <a:lnTo>
                  <a:pt x="87376" y="103886"/>
                </a:lnTo>
                <a:lnTo>
                  <a:pt x="84963" y="117475"/>
                </a:lnTo>
                <a:lnTo>
                  <a:pt x="78105" y="128397"/>
                </a:lnTo>
                <a:lnTo>
                  <a:pt x="67691" y="135636"/>
                </a:lnTo>
                <a:lnTo>
                  <a:pt x="54610" y="138176"/>
                </a:lnTo>
                <a:lnTo>
                  <a:pt x="40005" y="134620"/>
                </a:lnTo>
                <a:lnTo>
                  <a:pt x="29337" y="125095"/>
                </a:lnTo>
                <a:lnTo>
                  <a:pt x="22606" y="111379"/>
                </a:lnTo>
                <a:lnTo>
                  <a:pt x="20320" y="95123"/>
                </a:lnTo>
                <a:lnTo>
                  <a:pt x="26035" y="85344"/>
                </a:lnTo>
                <a:lnTo>
                  <a:pt x="34544" y="77470"/>
                </a:lnTo>
                <a:lnTo>
                  <a:pt x="35814" y="76835"/>
                </a:lnTo>
                <a:lnTo>
                  <a:pt x="44704" y="72136"/>
                </a:lnTo>
                <a:lnTo>
                  <a:pt x="85217" y="89662"/>
                </a:lnTo>
                <a:lnTo>
                  <a:pt x="87376" y="103886"/>
                </a:lnTo>
                <a:lnTo>
                  <a:pt x="87376" y="62801"/>
                </a:lnTo>
                <a:lnTo>
                  <a:pt x="79248" y="57531"/>
                </a:lnTo>
                <a:lnTo>
                  <a:pt x="59690" y="54102"/>
                </a:lnTo>
                <a:lnTo>
                  <a:pt x="47244" y="55753"/>
                </a:lnTo>
                <a:lnTo>
                  <a:pt x="35560" y="60198"/>
                </a:lnTo>
                <a:lnTo>
                  <a:pt x="25654" y="67437"/>
                </a:lnTo>
                <a:lnTo>
                  <a:pt x="18923" y="76835"/>
                </a:lnTo>
                <a:lnTo>
                  <a:pt x="18161" y="76835"/>
                </a:lnTo>
                <a:lnTo>
                  <a:pt x="18161" y="75311"/>
                </a:lnTo>
                <a:lnTo>
                  <a:pt x="18923" y="73914"/>
                </a:lnTo>
                <a:lnTo>
                  <a:pt x="19050" y="72517"/>
                </a:lnTo>
                <a:lnTo>
                  <a:pt x="34925" y="34925"/>
                </a:lnTo>
                <a:lnTo>
                  <a:pt x="82296" y="20447"/>
                </a:lnTo>
                <a:lnTo>
                  <a:pt x="96139" y="16891"/>
                </a:lnTo>
                <a:lnTo>
                  <a:pt x="90297" y="0"/>
                </a:lnTo>
                <a:lnTo>
                  <a:pt x="52451" y="8763"/>
                </a:lnTo>
                <a:lnTo>
                  <a:pt x="9144" y="38862"/>
                </a:lnTo>
                <a:lnTo>
                  <a:pt x="0" y="87757"/>
                </a:lnTo>
                <a:lnTo>
                  <a:pt x="3556" y="114046"/>
                </a:lnTo>
                <a:lnTo>
                  <a:pt x="13970" y="135382"/>
                </a:lnTo>
                <a:lnTo>
                  <a:pt x="30988" y="149733"/>
                </a:lnTo>
                <a:lnTo>
                  <a:pt x="54610" y="155067"/>
                </a:lnTo>
                <a:lnTo>
                  <a:pt x="76708" y="150622"/>
                </a:lnTo>
                <a:lnTo>
                  <a:pt x="93472" y="138938"/>
                </a:lnTo>
                <a:lnTo>
                  <a:pt x="93980" y="138176"/>
                </a:lnTo>
                <a:lnTo>
                  <a:pt x="104140" y="122301"/>
                </a:lnTo>
                <a:lnTo>
                  <a:pt x="107823" y="103124"/>
                </a:lnTo>
                <a:close/>
              </a:path>
              <a:path w="344170" h="155575">
                <a:moveTo>
                  <a:pt x="214503" y="53340"/>
                </a:moveTo>
                <a:lnTo>
                  <a:pt x="197104" y="53340"/>
                </a:lnTo>
                <a:lnTo>
                  <a:pt x="141478" y="124333"/>
                </a:lnTo>
                <a:lnTo>
                  <a:pt x="140716" y="124333"/>
                </a:lnTo>
                <a:lnTo>
                  <a:pt x="141478" y="122809"/>
                </a:lnTo>
                <a:lnTo>
                  <a:pt x="141478" y="53340"/>
                </a:lnTo>
                <a:lnTo>
                  <a:pt x="121920" y="53340"/>
                </a:lnTo>
                <a:lnTo>
                  <a:pt x="121920" y="152146"/>
                </a:lnTo>
                <a:lnTo>
                  <a:pt x="139319" y="152146"/>
                </a:lnTo>
                <a:lnTo>
                  <a:pt x="161417" y="124333"/>
                </a:lnTo>
                <a:lnTo>
                  <a:pt x="195707" y="81153"/>
                </a:lnTo>
                <a:lnTo>
                  <a:pt x="196342" y="81153"/>
                </a:lnTo>
                <a:lnTo>
                  <a:pt x="195707" y="82550"/>
                </a:lnTo>
                <a:lnTo>
                  <a:pt x="194945" y="85471"/>
                </a:lnTo>
                <a:lnTo>
                  <a:pt x="194945" y="152146"/>
                </a:lnTo>
                <a:lnTo>
                  <a:pt x="214503" y="152146"/>
                </a:lnTo>
                <a:lnTo>
                  <a:pt x="214503" y="81153"/>
                </a:lnTo>
                <a:lnTo>
                  <a:pt x="214503" y="53340"/>
                </a:lnTo>
                <a:close/>
              </a:path>
              <a:path w="344170" h="155575">
                <a:moveTo>
                  <a:pt x="310261" y="124460"/>
                </a:moveTo>
                <a:lnTo>
                  <a:pt x="308991" y="115697"/>
                </a:lnTo>
                <a:lnTo>
                  <a:pt x="305054" y="108585"/>
                </a:lnTo>
                <a:lnTo>
                  <a:pt x="298704" y="103505"/>
                </a:lnTo>
                <a:lnTo>
                  <a:pt x="290068" y="100965"/>
                </a:lnTo>
                <a:lnTo>
                  <a:pt x="290068" y="100203"/>
                </a:lnTo>
                <a:lnTo>
                  <a:pt x="297688" y="96647"/>
                </a:lnTo>
                <a:lnTo>
                  <a:pt x="303149" y="91567"/>
                </a:lnTo>
                <a:lnTo>
                  <a:pt x="306324" y="85090"/>
                </a:lnTo>
                <a:lnTo>
                  <a:pt x="307467" y="77470"/>
                </a:lnTo>
                <a:lnTo>
                  <a:pt x="305054" y="66421"/>
                </a:lnTo>
                <a:lnTo>
                  <a:pt x="304927" y="66040"/>
                </a:lnTo>
                <a:lnTo>
                  <a:pt x="297688" y="57531"/>
                </a:lnTo>
                <a:lnTo>
                  <a:pt x="286131" y="52197"/>
                </a:lnTo>
                <a:lnTo>
                  <a:pt x="270510" y="50292"/>
                </a:lnTo>
                <a:lnTo>
                  <a:pt x="260223" y="51054"/>
                </a:lnTo>
                <a:lnTo>
                  <a:pt x="250063" y="53213"/>
                </a:lnTo>
                <a:lnTo>
                  <a:pt x="240284" y="57150"/>
                </a:lnTo>
                <a:lnTo>
                  <a:pt x="230759" y="62738"/>
                </a:lnTo>
                <a:lnTo>
                  <a:pt x="238760" y="76708"/>
                </a:lnTo>
                <a:lnTo>
                  <a:pt x="245618" y="72390"/>
                </a:lnTo>
                <a:lnTo>
                  <a:pt x="253238" y="69088"/>
                </a:lnTo>
                <a:lnTo>
                  <a:pt x="260731" y="67183"/>
                </a:lnTo>
                <a:lnTo>
                  <a:pt x="267589" y="66421"/>
                </a:lnTo>
                <a:lnTo>
                  <a:pt x="280670" y="66421"/>
                </a:lnTo>
                <a:lnTo>
                  <a:pt x="287147" y="71628"/>
                </a:lnTo>
                <a:lnTo>
                  <a:pt x="287147" y="88519"/>
                </a:lnTo>
                <a:lnTo>
                  <a:pt x="281432" y="94361"/>
                </a:lnTo>
                <a:lnTo>
                  <a:pt x="256032" y="94361"/>
                </a:lnTo>
                <a:lnTo>
                  <a:pt x="256032" y="109728"/>
                </a:lnTo>
                <a:lnTo>
                  <a:pt x="284988" y="109728"/>
                </a:lnTo>
                <a:lnTo>
                  <a:pt x="290830" y="113411"/>
                </a:lnTo>
                <a:lnTo>
                  <a:pt x="290830" y="122301"/>
                </a:lnTo>
                <a:lnTo>
                  <a:pt x="289052" y="128778"/>
                </a:lnTo>
                <a:lnTo>
                  <a:pt x="284226" y="133858"/>
                </a:lnTo>
                <a:lnTo>
                  <a:pt x="276479" y="137287"/>
                </a:lnTo>
                <a:lnTo>
                  <a:pt x="266192" y="138430"/>
                </a:lnTo>
                <a:lnTo>
                  <a:pt x="258445" y="137668"/>
                </a:lnTo>
                <a:lnTo>
                  <a:pt x="250571" y="135382"/>
                </a:lnTo>
                <a:lnTo>
                  <a:pt x="243078" y="131953"/>
                </a:lnTo>
                <a:lnTo>
                  <a:pt x="236601" y="127381"/>
                </a:lnTo>
                <a:lnTo>
                  <a:pt x="228600" y="141351"/>
                </a:lnTo>
                <a:lnTo>
                  <a:pt x="236093" y="146939"/>
                </a:lnTo>
                <a:lnTo>
                  <a:pt x="245618" y="151384"/>
                </a:lnTo>
                <a:lnTo>
                  <a:pt x="256667" y="154305"/>
                </a:lnTo>
                <a:lnTo>
                  <a:pt x="269113" y="155321"/>
                </a:lnTo>
                <a:lnTo>
                  <a:pt x="285242" y="153035"/>
                </a:lnTo>
                <a:lnTo>
                  <a:pt x="298323" y="146812"/>
                </a:lnTo>
                <a:lnTo>
                  <a:pt x="305943" y="138430"/>
                </a:lnTo>
                <a:lnTo>
                  <a:pt x="307086" y="137033"/>
                </a:lnTo>
                <a:lnTo>
                  <a:pt x="310261" y="124460"/>
                </a:lnTo>
                <a:close/>
              </a:path>
              <a:path w="344170" h="155575">
                <a:moveTo>
                  <a:pt x="343852" y="108191"/>
                </a:moveTo>
                <a:lnTo>
                  <a:pt x="324612" y="108191"/>
                </a:lnTo>
                <a:lnTo>
                  <a:pt x="324612" y="151765"/>
                </a:lnTo>
                <a:lnTo>
                  <a:pt x="343852" y="151765"/>
                </a:lnTo>
                <a:lnTo>
                  <a:pt x="343852" y="108191"/>
                </a:lnTo>
                <a:close/>
              </a:path>
            </a:pathLst>
          </a:custGeom>
          <a:solidFill>
            <a:srgbClr val="542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790" y="567689"/>
            <a:ext cx="912616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713" y="2617406"/>
            <a:ext cx="7663180" cy="414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04957" y="7191552"/>
            <a:ext cx="2355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7.wmf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.png"/><Relationship Id="rId5" Type="http://schemas.openxmlformats.org/officeDocument/2006/relationships/image" Target="../media/image22.gif"/><Relationship Id="rId10" Type="http://schemas.microsoft.com/office/2007/relationships/diagramDrawing" Target="../diagrams/drawing4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7.wmf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omsk.cpp@mb.tomsk.ru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5351"/>
            <a:ext cx="6646164" cy="75575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001200" y="1151859"/>
            <a:ext cx="1342703" cy="2335615"/>
            <a:chOff x="6114288" y="1844039"/>
            <a:chExt cx="1000125" cy="1901825"/>
          </a:xfrm>
        </p:grpSpPr>
        <p:sp>
          <p:nvSpPr>
            <p:cNvPr id="10" name="object 10"/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 rotWithShape="1">
          <a:blip r:embed="rId6" cstate="print"/>
          <a:srcRect l="35938"/>
          <a:stretch/>
        </p:blipFill>
        <p:spPr>
          <a:xfrm>
            <a:off x="506240" y="2031545"/>
            <a:ext cx="3449321" cy="102107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4518" y="50250"/>
            <a:ext cx="1232441" cy="102251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183562" y="318716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8284" y="1475056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3308904" y="4028022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199680" imgH="3199680" progId="">
                  <p:embed/>
                </p:oleObj>
              </mc:Choice>
              <mc:Fallback>
                <p:oleObj r:id="rId8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8904" y="4028022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128732" y="4028022"/>
          <a:ext cx="2178464" cy="21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199680" imgH="3199680" progId="">
                  <p:embed/>
                </p:oleObj>
              </mc:Choice>
              <mc:Fallback>
                <p:oleObj r:id="rId10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28732" y="4028022"/>
                        <a:ext cx="2178464" cy="21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/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/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CE6BF-79CD-7E31-1212-B497450DB5D7}"/>
              </a:ext>
            </a:extLst>
          </p:cNvPr>
          <p:cNvSpPr txBox="1"/>
          <p:nvPr/>
        </p:nvSpPr>
        <p:spPr>
          <a:xfrm>
            <a:off x="573827" y="2849501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>
                <a:solidFill>
                  <a:srgbClr val="EB5238"/>
                </a:solidFill>
                <a:cs typeface="Arial Black"/>
              </a:rPr>
              <a:t>Томская область</a:t>
            </a:r>
            <a:endParaRPr lang="ru-RU" sz="3600" dirty="0">
              <a:solidFill>
                <a:srgbClr val="EB5238"/>
              </a:solidFill>
              <a:cs typeface="Arial Black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19AA78-1483-228E-85DF-690A431C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92" y="10638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6380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B3E629-04A9-B6B7-8A20-E773186D8B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" y="3925429"/>
            <a:ext cx="2367833" cy="23678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6024763" y="1889404"/>
            <a:ext cx="1495031" cy="1718427"/>
            <a:chOff x="5486184" y="316597"/>
            <a:chExt cx="1495031" cy="1718427"/>
          </a:xfrm>
        </p:grpSpPr>
        <p:sp>
          <p:nvSpPr>
            <p:cNvPr id="42" name="Шестиугольник 41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3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356100" y="1889404"/>
            <a:ext cx="1495031" cy="1718427"/>
            <a:chOff x="5486184" y="316597"/>
            <a:chExt cx="1495031" cy="1718427"/>
          </a:xfrm>
        </p:grpSpPr>
        <p:sp>
          <p:nvSpPr>
            <p:cNvPr id="37" name="Шестиугольник 36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9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25398" y="1889405"/>
            <a:ext cx="1495031" cy="1718427"/>
            <a:chOff x="5486184" y="316597"/>
            <a:chExt cx="1495031" cy="1718427"/>
          </a:xfrm>
        </p:grpSpPr>
        <p:sp>
          <p:nvSpPr>
            <p:cNvPr id="31" name="Шестиугольник 30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bject 2"/>
          <p:cNvSpPr/>
          <p:nvPr/>
        </p:nvSpPr>
        <p:spPr>
          <a:xfrm>
            <a:off x="836675" y="361315"/>
            <a:ext cx="553720" cy="119380"/>
          </a:xfrm>
          <a:custGeom>
            <a:avLst/>
            <a:gdLst/>
            <a:ahLst/>
            <a:cxnLst/>
            <a:rect l="l" t="t" r="r" b="b"/>
            <a:pathLst>
              <a:path w="553719" h="119379">
                <a:moveTo>
                  <a:pt x="553212" y="0"/>
                </a:moveTo>
                <a:lnTo>
                  <a:pt x="0" y="0"/>
                </a:lnTo>
                <a:lnTo>
                  <a:pt x="0" y="118872"/>
                </a:lnTo>
                <a:lnTo>
                  <a:pt x="553212" y="118872"/>
                </a:lnTo>
                <a:lnTo>
                  <a:pt x="553212" y="0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7FBD4-EA07-4579-99D5-3A911395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5E0140-2050-695C-E95D-ACE44DA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3" y="1342484"/>
            <a:ext cx="9126169" cy="369332"/>
          </a:xfrm>
        </p:spPr>
        <p:txBody>
          <a:bodyPr/>
          <a:lstStyle/>
          <a:p>
            <a:pPr algn="ctr"/>
            <a:r>
              <a:rPr lang="ru-RU" sz="2400" spc="-75" dirty="0">
                <a:solidFill>
                  <a:srgbClr val="FF0000"/>
                </a:solidFill>
              </a:rPr>
              <a:t>*</a:t>
            </a:r>
            <a:r>
              <a:rPr lang="ru-RU" sz="2400" spc="-75" dirty="0"/>
              <a:t>Ко</a:t>
            </a:r>
            <a:r>
              <a:rPr lang="ru-RU" sz="2400" spc="-75" dirty="0">
                <a:solidFill>
                  <a:srgbClr val="542012"/>
                </a:solidFill>
              </a:rPr>
              <a:t>мплексные Услуги </a:t>
            </a:r>
            <a:r>
              <a:rPr lang="ru-RU" sz="2400" spc="-75" dirty="0"/>
              <a:t>Центр поддержки экспорта: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26BC2-208B-86BF-32E2-E9BD810E8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27" y="63000"/>
            <a:ext cx="2154817" cy="11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9FAF8C-0929-A614-FC72-318D8A4D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7" y="5423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31F29A-CCC9-42AF-8003-F40EB2C9BC16}"/>
              </a:ext>
            </a:extLst>
          </p:cNvPr>
          <p:cNvSpPr txBox="1"/>
          <p:nvPr/>
        </p:nvSpPr>
        <p:spPr>
          <a:xfrm>
            <a:off x="4284878" y="2462469"/>
            <a:ext cx="15632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международной бизнес-миссии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5993017" y="2363445"/>
            <a:ext cx="1641406" cy="8873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Участие в международной выставке на стенде ТО</a:t>
            </a: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7BC0C7D1-F74D-7ABB-0A16-ED00F23F8135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1783D38-A7A7-A17E-A814-0F2440970D1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532287E4-95E7-1B8A-74F6-39B3A74F10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184203" y="3374589"/>
            <a:ext cx="1495031" cy="1718427"/>
            <a:chOff x="5486184" y="316597"/>
            <a:chExt cx="1495031" cy="1718427"/>
          </a:xfrm>
        </p:grpSpPr>
        <p:sp>
          <p:nvSpPr>
            <p:cNvPr id="45" name="Шестиугольник 44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6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515540" y="3374589"/>
            <a:ext cx="1495031" cy="1718427"/>
            <a:chOff x="5486184" y="316597"/>
            <a:chExt cx="1495031" cy="1718427"/>
          </a:xfrm>
        </p:grpSpPr>
        <p:sp>
          <p:nvSpPr>
            <p:cNvPr id="48" name="Шестиугольник 47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9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884838" y="3374590"/>
            <a:ext cx="1495031" cy="1718427"/>
            <a:chOff x="5486184" y="316597"/>
            <a:chExt cx="1495031" cy="1718427"/>
          </a:xfrm>
        </p:grpSpPr>
        <p:sp>
          <p:nvSpPr>
            <p:cNvPr id="51" name="Шестиугольник 50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2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839238" y="3385714"/>
            <a:ext cx="1495031" cy="1718427"/>
            <a:chOff x="5486184" y="316597"/>
            <a:chExt cx="1495031" cy="1718427"/>
          </a:xfrm>
        </p:grpSpPr>
        <p:sp>
          <p:nvSpPr>
            <p:cNvPr id="57" name="Шестиугольник 56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8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021421" y="4861016"/>
            <a:ext cx="1495031" cy="1718427"/>
            <a:chOff x="5486184" y="316597"/>
            <a:chExt cx="1495031" cy="1718427"/>
          </a:xfrm>
        </p:grpSpPr>
        <p:sp>
          <p:nvSpPr>
            <p:cNvPr id="61" name="Шестиугольник 60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2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352758" y="4861016"/>
            <a:ext cx="1495031" cy="1718427"/>
            <a:chOff x="5486184" y="316597"/>
            <a:chExt cx="1495031" cy="1718427"/>
          </a:xfrm>
        </p:grpSpPr>
        <p:sp>
          <p:nvSpPr>
            <p:cNvPr id="64" name="Шестиугольник 63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5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722056" y="4861017"/>
            <a:ext cx="1495031" cy="1718427"/>
            <a:chOff x="5486184" y="316597"/>
            <a:chExt cx="1495031" cy="1718427"/>
          </a:xfrm>
        </p:grpSpPr>
        <p:sp>
          <p:nvSpPr>
            <p:cNvPr id="67" name="Шестиугольник 66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8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676456" y="4882627"/>
            <a:ext cx="1495031" cy="1718427"/>
            <a:chOff x="5486184" y="316597"/>
            <a:chExt cx="1495031" cy="1718427"/>
          </a:xfrm>
        </p:grpSpPr>
        <p:sp>
          <p:nvSpPr>
            <p:cNvPr id="73" name="Шестиугольник 72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74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066298" y="4867061"/>
            <a:ext cx="1495031" cy="1718427"/>
            <a:chOff x="5486184" y="316597"/>
            <a:chExt cx="1495031" cy="1718427"/>
          </a:xfrm>
        </p:grpSpPr>
        <p:sp>
          <p:nvSpPr>
            <p:cNvPr id="77" name="Шестиугольник 76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78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1785016" y="3849082"/>
            <a:ext cx="17001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300" dirty="0"/>
              <a:t>Участие в выставке с </a:t>
            </a:r>
          </a:p>
          <a:p>
            <a:pPr lvl="0"/>
            <a:r>
              <a:rPr lang="ru-RU" sz="1300" dirty="0"/>
              <a:t>индивидуальным стендом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3539873" y="3849082"/>
            <a:ext cx="14452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Аналитическая поддержка экспортной деятельности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5308372" y="3849082"/>
            <a:ext cx="124669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Участие в выставках и бизнес-миссиях РЭЦ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6803404" y="3977711"/>
            <a:ext cx="154449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Размещение на международных ЭТП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1066173" y="5426192"/>
            <a:ext cx="147912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Участие в реверсной бизнес-миссии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2614179" y="5420147"/>
            <a:ext cx="173639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Образовательные </a:t>
            </a:r>
          </a:p>
          <a:p>
            <a:r>
              <a:rPr lang="ru-RU" sz="1300" dirty="0"/>
              <a:t>мероприятия </a:t>
            </a:r>
          </a:p>
          <a:p>
            <a:r>
              <a:rPr lang="ru-RU" sz="1300" dirty="0"/>
              <a:t>для экспортеров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4377090" y="5420147"/>
            <a:ext cx="148432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Организация онлайн-переговоров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5947813" y="5426192"/>
            <a:ext cx="1662167" cy="6864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Участие в акселерационной программе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7734149" y="5526397"/>
            <a:ext cx="137086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/>
              <a:t>Финансовые продукты РЭЦ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31F29A-CCC9-42AF-8003-F40EB2C9BC16}"/>
              </a:ext>
            </a:extLst>
          </p:cNvPr>
          <p:cNvSpPr txBox="1"/>
          <p:nvPr/>
        </p:nvSpPr>
        <p:spPr>
          <a:xfrm>
            <a:off x="2784743" y="2448536"/>
            <a:ext cx="13383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иностранного </a:t>
            </a:r>
          </a:p>
          <a:p>
            <a:pPr algn="ctr"/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партнера</a:t>
            </a:r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id="{37F7B8F8-B60E-E7B3-E915-639C65C1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706" y="1910653"/>
            <a:ext cx="1789336" cy="17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5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80EB45-141B-FCF2-8AC9-0A7C2AD2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8298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4AF0B-1CBE-6F99-7BEA-778A43BEA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40" y="115514"/>
            <a:ext cx="2438517" cy="131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3163ED-67BD-A4CF-DF51-909F87BBF793}"/>
              </a:ext>
            </a:extLst>
          </p:cNvPr>
          <p:cNvSpPr txBox="1"/>
          <p:nvPr/>
        </p:nvSpPr>
        <p:spPr>
          <a:xfrm>
            <a:off x="1165485" y="1759555"/>
            <a:ext cx="8708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Можно получить продвижение на </a:t>
            </a:r>
            <a:r>
              <a:rPr lang="ru-RU" sz="2200" b="0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экспорт</a:t>
            </a:r>
            <a:r>
              <a:rPr lang="ru-RU" sz="2200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 если:</a:t>
            </a: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100F5398-A8F1-E9A1-C79D-BFAAFBD0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407371"/>
              </p:ext>
            </p:extLst>
          </p:nvPr>
        </p:nvGraphicFramePr>
        <p:xfrm>
          <a:off x="760797" y="2643962"/>
          <a:ext cx="7315200" cy="389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object 17">
            <a:extLst>
              <a:ext uri="{FF2B5EF4-FFF2-40B4-BE49-F238E27FC236}">
                <a16:creationId xmlns:a16="http://schemas.microsoft.com/office/drawing/2014/main" id="{8E41A5D0-9796-D9C6-39A5-DD333E222633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ED141CAF-9F14-A872-F4CA-D50F84CCEA93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613FCA5F-4A57-E838-AFFF-1226B7DD244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2" name="Picture 8" descr="https://ved.tomsk.ru/local/templates/ved/img/main/logo_r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97" y="399181"/>
            <a:ext cx="43434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8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Шестиугольник 41"/>
          <p:cNvSpPr/>
          <p:nvPr/>
        </p:nvSpPr>
        <p:spPr>
          <a:xfrm rot="5400000">
            <a:off x="5993573" y="2156448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7" name="Шестиугольник 36"/>
          <p:cNvSpPr/>
          <p:nvPr/>
        </p:nvSpPr>
        <p:spPr>
          <a:xfrm rot="5400000">
            <a:off x="4324910" y="2156448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1" name="Шестиугольник 30"/>
          <p:cNvSpPr/>
          <p:nvPr/>
        </p:nvSpPr>
        <p:spPr>
          <a:xfrm rot="5400000">
            <a:off x="2752682" y="2156449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7FBD4-EA07-4579-99D5-3A911395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26BC2-208B-86BF-32E2-E9BD810E8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27" y="63000"/>
            <a:ext cx="2154817" cy="11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9FAF8C-0929-A614-FC72-318D8A4D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3" y="176937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object 17">
            <a:extLst>
              <a:ext uri="{FF2B5EF4-FFF2-40B4-BE49-F238E27FC236}">
                <a16:creationId xmlns:a16="http://schemas.microsoft.com/office/drawing/2014/main" id="{7BC0C7D1-F74D-7ABB-0A16-ED00F23F8135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1783D38-A7A7-A17E-A814-0F2440970D1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532287E4-95E7-1B8A-74F6-39B3A74F10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sp>
        <p:nvSpPr>
          <p:cNvPr id="45" name="Шестиугольник 44"/>
          <p:cNvSpPr/>
          <p:nvPr/>
        </p:nvSpPr>
        <p:spPr>
          <a:xfrm rot="5400000">
            <a:off x="5171575" y="3641633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48" name="Шестиугольник 47"/>
          <p:cNvSpPr/>
          <p:nvPr/>
        </p:nvSpPr>
        <p:spPr>
          <a:xfrm rot="5400000">
            <a:off x="3495378" y="3641633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49" name="Шестиугольник 4"/>
          <p:cNvSpPr txBox="1"/>
          <p:nvPr/>
        </p:nvSpPr>
        <p:spPr>
          <a:xfrm>
            <a:off x="3829024" y="3797723"/>
            <a:ext cx="1029079" cy="11828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Шестиугольник 50"/>
          <p:cNvSpPr/>
          <p:nvPr/>
        </p:nvSpPr>
        <p:spPr>
          <a:xfrm rot="5400000">
            <a:off x="1853648" y="3641634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57" name="Шестиугольник 56"/>
          <p:cNvSpPr/>
          <p:nvPr/>
        </p:nvSpPr>
        <p:spPr>
          <a:xfrm rot="5400000">
            <a:off x="6808048" y="3652758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61" name="Шестиугольник 60"/>
          <p:cNvSpPr/>
          <p:nvPr/>
        </p:nvSpPr>
        <p:spPr>
          <a:xfrm rot="5400000">
            <a:off x="5972648" y="5128060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64" name="Шестиугольник 63"/>
          <p:cNvSpPr/>
          <p:nvPr/>
        </p:nvSpPr>
        <p:spPr>
          <a:xfrm rot="5400000">
            <a:off x="4324910" y="5128060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67" name="Шестиугольник 66"/>
          <p:cNvSpPr/>
          <p:nvPr/>
        </p:nvSpPr>
        <p:spPr>
          <a:xfrm rot="5400000">
            <a:off x="2690866" y="5128061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73" name="Шестиугольник 72"/>
          <p:cNvSpPr/>
          <p:nvPr/>
        </p:nvSpPr>
        <p:spPr>
          <a:xfrm rot="5400000">
            <a:off x="7626171" y="5149671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77" name="Шестиугольник 76"/>
          <p:cNvSpPr/>
          <p:nvPr/>
        </p:nvSpPr>
        <p:spPr>
          <a:xfrm rot="5400000">
            <a:off x="1035108" y="5134105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4435798" y="2543395"/>
            <a:ext cx="148967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Разработка мобильного приложения</a:t>
            </a:r>
            <a:r>
              <a:rPr lang="ru-RU" sz="1300" dirty="0">
                <a:solidFill>
                  <a:srgbClr val="002060"/>
                </a:solidFill>
                <a:latin typeface="+mn-lt"/>
                <a:cs typeface="+mn-cs"/>
              </a:rPr>
              <a:t>*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1965346" y="4173706"/>
            <a:ext cx="14950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Патентные исследования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3615028" y="3905860"/>
            <a:ext cx="147912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Помощь в подаче заявки на регистрацию патента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2794544" y="5344876"/>
            <a:ext cx="149362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Регистрация товарных знаков с разработкой дизайнов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1159661" y="5500469"/>
            <a:ext cx="146766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Программа модернизации производства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7796196" y="5370118"/>
            <a:ext cx="1370862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50" dirty="0">
                <a:solidFill>
                  <a:schemeClr val="accent2">
                    <a:lumMod val="50000"/>
                  </a:schemeClr>
                </a:solidFill>
              </a:rPr>
              <a:t>Разработка каталога продукции для биомедицинской / </a:t>
            </a:r>
            <a:r>
              <a:rPr lang="en-US" sz="1250" dirty="0">
                <a:solidFill>
                  <a:schemeClr val="accent2">
                    <a:lumMod val="50000"/>
                  </a:schemeClr>
                </a:solidFill>
              </a:rPr>
              <a:t>IT </a:t>
            </a:r>
            <a:r>
              <a:rPr lang="ru-RU" sz="1250" dirty="0">
                <a:solidFill>
                  <a:schemeClr val="accent2">
                    <a:lumMod val="50000"/>
                  </a:schemeClr>
                </a:solidFill>
              </a:rPr>
              <a:t>отрасли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455222" y="7061200"/>
            <a:ext cx="4205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000" b="0" dirty="0">
                <a:solidFill>
                  <a:schemeClr val="accent6">
                    <a:lumMod val="50000"/>
                  </a:schemeClr>
                </a:solidFill>
              </a:rPr>
              <a:t>Предприниматель оплачивает 20% от стоимости услуг</a:t>
            </a:r>
          </a:p>
          <a:p>
            <a:pPr algn="l"/>
            <a:r>
              <a:rPr lang="ru-RU" sz="1000" b="0" dirty="0">
                <a:solidFill>
                  <a:srgbClr val="019F9C"/>
                </a:solidFill>
              </a:rPr>
              <a:t>* Для новых продуктов/услуг</a:t>
            </a:r>
          </a:p>
        </p:txBody>
      </p:sp>
      <p:sp>
        <p:nvSpPr>
          <p:cNvPr id="70" name="Шестиугольник 69"/>
          <p:cNvSpPr/>
          <p:nvPr/>
        </p:nvSpPr>
        <p:spPr>
          <a:xfrm rot="5400000">
            <a:off x="7626170" y="2155297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6092832" y="5461000"/>
            <a:ext cx="14780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Разработка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медиаплана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дизайна упаковки</a:t>
            </a: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1139404" y="2154308"/>
            <a:ext cx="1718427" cy="149503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772699-CD95-233D-28F2-C75EDEC2F17F}"/>
              </a:ext>
            </a:extLst>
          </p:cNvPr>
          <p:cNvSpPr txBox="1"/>
          <p:nvPr/>
        </p:nvSpPr>
        <p:spPr>
          <a:xfrm>
            <a:off x="1241334" y="2655602"/>
            <a:ext cx="15145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</a:t>
            </a:r>
            <a:r>
              <a:rPr lang="ru-RU" sz="1300" dirty="0">
                <a:solidFill>
                  <a:srgbClr val="002060"/>
                </a:solidFill>
              </a:rPr>
              <a:t>*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31F29A-CCC9-42AF-8003-F40EB2C9BC16}"/>
              </a:ext>
            </a:extLst>
          </p:cNvPr>
          <p:cNvSpPr txBox="1"/>
          <p:nvPr/>
        </p:nvSpPr>
        <p:spPr>
          <a:xfrm>
            <a:off x="2844949" y="2557716"/>
            <a:ext cx="151115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интернет-сайта</a:t>
            </a:r>
            <a:r>
              <a:rPr lang="ru-RU" sz="1300" dirty="0">
                <a:solidFill>
                  <a:srgbClr val="002060"/>
                </a:solidFill>
              </a:rPr>
              <a:t>*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887" y="155465"/>
            <a:ext cx="1868899" cy="923054"/>
          </a:xfrm>
          <a:prstGeom prst="rect">
            <a:avLst/>
          </a:prstGeom>
        </p:spPr>
      </p:pic>
      <p:sp>
        <p:nvSpPr>
          <p:cNvPr id="91" name="Заголовок 17">
            <a:extLst>
              <a:ext uri="{FF2B5EF4-FFF2-40B4-BE49-F238E27FC236}">
                <a16:creationId xmlns:a16="http://schemas.microsoft.com/office/drawing/2014/main" id="{F95E0140-2050-695C-E95D-ACE44DA7264A}"/>
              </a:ext>
            </a:extLst>
          </p:cNvPr>
          <p:cNvSpPr txBox="1">
            <a:spLocks/>
          </p:cNvSpPr>
          <p:nvPr/>
        </p:nvSpPr>
        <p:spPr>
          <a:xfrm>
            <a:off x="455223" y="1117600"/>
            <a:ext cx="992067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4201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ru-RU" sz="2000" kern="0" spc="-75" dirty="0">
                <a:solidFill>
                  <a:srgbClr val="FF0000"/>
                </a:solidFill>
              </a:rPr>
              <a:t>*</a:t>
            </a:r>
            <a:r>
              <a:rPr lang="ru-RU" sz="2000" kern="0" spc="-75" dirty="0"/>
              <a:t>Комплексные Услуги </a:t>
            </a:r>
            <a:br>
              <a:rPr lang="ru-RU" sz="2000" kern="0" spc="-75" dirty="0"/>
            </a:br>
            <a:r>
              <a:rPr lang="ru-RU" sz="2000" kern="0" spc="-75" dirty="0">
                <a:solidFill>
                  <a:srgbClr val="019F9C"/>
                </a:solidFill>
              </a:rPr>
              <a:t>Региональный центр инжиниринга</a:t>
            </a:r>
            <a:r>
              <a:rPr lang="ru-RU" sz="2000" kern="0" spc="-75" dirty="0">
                <a:solidFill>
                  <a:srgbClr val="FFFFFF"/>
                </a:solidFill>
              </a:rPr>
              <a:t>,</a:t>
            </a:r>
            <a:r>
              <a:rPr lang="ru-RU" sz="2000" kern="0" spc="-75" dirty="0">
                <a:solidFill>
                  <a:srgbClr val="2BCFF5"/>
                </a:solidFill>
              </a:rPr>
              <a:t>  </a:t>
            </a:r>
            <a:r>
              <a:rPr lang="ru-RU" sz="2000" kern="0" spc="-75" dirty="0"/>
              <a:t> </a:t>
            </a:r>
            <a:r>
              <a:rPr lang="ru-RU" sz="2000" kern="0" spc="-75" dirty="0">
                <a:solidFill>
                  <a:schemeClr val="accent6">
                    <a:lumMod val="75000"/>
                  </a:schemeClr>
                </a:solidFill>
              </a:rPr>
              <a:t>Центр кластерного развития</a:t>
            </a:r>
          </a:p>
          <a:p>
            <a:r>
              <a:rPr lang="ru-RU" sz="1800" kern="0" spc="-75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1600" kern="0" spc="-75" dirty="0">
                <a:solidFill>
                  <a:srgbClr val="019F9C"/>
                </a:solidFill>
              </a:rPr>
              <a:t>для производственных предприятий  </a:t>
            </a:r>
            <a:r>
              <a:rPr lang="ru-RU" sz="1600" kern="0" spc="-75" dirty="0">
                <a:solidFill>
                  <a:srgbClr val="2BCFF5"/>
                </a:solidFill>
              </a:rPr>
              <a:t>                   </a:t>
            </a:r>
            <a:r>
              <a:rPr lang="ru-RU" sz="1600" kern="0" spc="-75" dirty="0">
                <a:solidFill>
                  <a:schemeClr val="accent6">
                    <a:lumMod val="75000"/>
                  </a:schemeClr>
                </a:solidFill>
              </a:rPr>
              <a:t>для участников кластеров</a:t>
            </a:r>
            <a:endParaRPr lang="ru-RU" sz="18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6139618" y="2295992"/>
            <a:ext cx="146919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Разработка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пром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. дизайна и/или прототипа новой продукции</a:t>
            </a:r>
            <a:r>
              <a:rPr lang="ru-RU" sz="1300" dirty="0">
                <a:solidFill>
                  <a:srgbClr val="002060"/>
                </a:solidFill>
                <a:latin typeface="+mn-lt"/>
                <a:cs typeface="+mn-cs"/>
              </a:rPr>
              <a:t>*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5407443" y="4089400"/>
            <a:ext cx="124669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Разработка бизнес-плана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1F29A-CCC9-42AF-8003-F40EB2C9BC16}"/>
              </a:ext>
            </a:extLst>
          </p:cNvPr>
          <p:cNvSpPr txBox="1"/>
          <p:nvPr/>
        </p:nvSpPr>
        <p:spPr>
          <a:xfrm>
            <a:off x="6919746" y="3911937"/>
            <a:ext cx="146821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Съемка видеоролика по запросу компании </a:t>
            </a:r>
          </a:p>
          <a:p>
            <a:pPr algn="ctr"/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вида)</a:t>
            </a:r>
          </a:p>
        </p:txBody>
      </p:sp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073F26EB-EBE4-9DEF-21B0-B701EF68B700}"/>
              </a:ext>
            </a:extLst>
          </p:cNvPr>
          <p:cNvSpPr/>
          <p:nvPr/>
        </p:nvSpPr>
        <p:spPr>
          <a:xfrm rot="5400000">
            <a:off x="4415018" y="5168975"/>
            <a:ext cx="1538210" cy="1413201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19F9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7746353" y="2413000"/>
            <a:ext cx="147806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Разработка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дизайна упаковки участников кластера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4441959" y="5608935"/>
            <a:ext cx="14843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Сертификация продукции </a:t>
            </a:r>
            <a:r>
              <a:rPr lang="ru-RU" sz="1300" dirty="0">
                <a:solidFill>
                  <a:srgbClr val="00206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9608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4AF0B-1CBE-6F99-7BEA-778A43BEA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8" y="150301"/>
            <a:ext cx="2431092" cy="131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80EB45-141B-FCF2-8AC9-0A7C2AD2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45084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317351"/>
            <a:ext cx="1981200" cy="978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3163ED-67BD-A4CF-DF51-909F87BBF793}"/>
              </a:ext>
            </a:extLst>
          </p:cNvPr>
          <p:cNvSpPr txBox="1"/>
          <p:nvPr/>
        </p:nvSpPr>
        <p:spPr>
          <a:xfrm>
            <a:off x="469900" y="1759555"/>
            <a:ext cx="975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Получить услуги могут предприниматели,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соответствующие следующим параметрам:</a:t>
            </a:r>
            <a:endParaRPr lang="ru-RU" b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A8BE4D-2841-C291-89AB-24B1EEAB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354624"/>
            <a:ext cx="2113592" cy="21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00F5398-A8F1-E9A1-C79D-BFAAFBD0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52101"/>
              </p:ext>
            </p:extLst>
          </p:nvPr>
        </p:nvGraphicFramePr>
        <p:xfrm>
          <a:off x="760797" y="2643962"/>
          <a:ext cx="7315200" cy="389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object 17">
            <a:extLst>
              <a:ext uri="{FF2B5EF4-FFF2-40B4-BE49-F238E27FC236}">
                <a16:creationId xmlns:a16="http://schemas.microsoft.com/office/drawing/2014/main" id="{5B35A2BE-8D18-B6A9-8734-4968DF4DC40A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3" name="object 18">
              <a:extLst>
                <a:ext uri="{FF2B5EF4-FFF2-40B4-BE49-F238E27FC236}">
                  <a16:creationId xmlns:a16="http://schemas.microsoft.com/office/drawing/2014/main" id="{24F5CB78-D2F6-EBE0-CA4E-D6E3991AF2CB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C11544A2-1A9A-657E-DDCB-A94784159B2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99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BE4D76-D154-E4F1-36FD-551BB340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55" y="2699888"/>
            <a:ext cx="6574904" cy="322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2890318-67A0-47D0-412D-B9D390FD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45084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E47A1A-D087-C044-C904-C1D832078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8" y="150301"/>
            <a:ext cx="2431092" cy="131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1A9F4D-9B37-3B8E-41D4-89BF16DB703D}"/>
              </a:ext>
            </a:extLst>
          </p:cNvPr>
          <p:cNvSpPr txBox="1"/>
          <p:nvPr/>
        </p:nvSpPr>
        <p:spPr>
          <a:xfrm>
            <a:off x="2070100" y="1648382"/>
            <a:ext cx="6468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542012"/>
                </a:solidFill>
                <a:latin typeface="Arial Black" panose="020B0A04020102020204" pitchFamily="34" charset="0"/>
              </a:rPr>
              <a:t>Цифровая платформа МСП.РФ</a:t>
            </a:r>
          </a:p>
        </p:txBody>
      </p: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D5A7C5C2-5521-CD52-F9F5-61FA50287106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AC80EA0-D275-6ED7-28B5-E5165D5EEE64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26310C8B-7CA3-8FBC-3092-35B17AF41E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A6B90B-1A09-BBCE-FE1A-E848A99C23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58" y="330073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80404" y="1651001"/>
            <a:ext cx="8881095" cy="835266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292100" y="934299"/>
            <a:ext cx="7086600" cy="835266"/>
            <a:chOff x="-613506" y="1957276"/>
            <a:chExt cx="6036091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-613506" y="2004571"/>
              <a:ext cx="603609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rial"/>
                </a:rPr>
                <a:t>ЕСЛИ НУЖНЫ ДЕНЬГИ: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28" y="150869"/>
            <a:ext cx="2590854" cy="139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0"/>
            <a:ext cx="2679700" cy="8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48436" y="1734908"/>
            <a:ext cx="11176735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Программы микрофинансирования, направленные на различные цели бизнеса (льготное кредитование) от 3,75% годовых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b="1" cap="all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92408" y="2734132"/>
            <a:ext cx="8337626" cy="765358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89271" y="4027151"/>
            <a:ext cx="5486400" cy="501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5913" tIns="1353820" rIns="555913" bIns="462280" numCol="1" spcCol="1270" anchor="t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65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522456" y="2734132"/>
            <a:ext cx="11777147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Предоставление поручительств бизнесу Томской области </a:t>
            </a:r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     (50% гарантийное покрытие)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580405" y="3702024"/>
            <a:ext cx="7814295" cy="761557"/>
            <a:chOff x="0" y="2648690"/>
            <a:chExt cx="7162800" cy="144343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2648690"/>
              <a:ext cx="7162800" cy="972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80405" y="4656867"/>
            <a:ext cx="7280895" cy="673343"/>
            <a:chOff x="0" y="2648690"/>
            <a:chExt cx="7162800" cy="14434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-522456" y="4711447"/>
            <a:ext cx="10062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Предоставление грантов для социальных предпринимателей </a:t>
            </a:r>
            <a:r>
              <a:rPr lang="ru-RU" spc="-5" dirty="0">
                <a:solidFill>
                  <a:srgbClr val="663300"/>
                </a:solidFill>
                <a:cs typeface="Arial"/>
              </a:rPr>
              <a:t>(до 500 тыс. руб.) </a:t>
            </a:r>
            <a:endParaRPr lang="ru-RU" b="1" spc="-15" dirty="0">
              <a:solidFill>
                <a:srgbClr val="663300"/>
              </a:solidFill>
              <a:cs typeface="Arial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92408" y="5622056"/>
            <a:ext cx="6642033" cy="497361"/>
            <a:chOff x="0" y="2648690"/>
            <a:chExt cx="7162800" cy="144343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522456" y="5662304"/>
            <a:ext cx="10822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Социальный контракт (до 350 тыс. руб.)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485179" y="3760446"/>
            <a:ext cx="12005747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Предоставление грантов для молодежного предпринимательства </a:t>
            </a:r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     (до 500 тыс. руб.) до 25 лет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592408" y="6370790"/>
            <a:ext cx="5756895" cy="703404"/>
            <a:chOff x="0" y="2648690"/>
            <a:chExt cx="7162800" cy="1443438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-522455" y="6427863"/>
            <a:ext cx="937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Программа для стартующего бизнеса  (до 700 тыс. руб.) от 0 до 2х лет</a:t>
            </a:r>
          </a:p>
        </p:txBody>
      </p:sp>
      <p:grpSp>
        <p:nvGrpSpPr>
          <p:cNvPr id="8" name="object 17">
            <a:extLst>
              <a:ext uri="{FF2B5EF4-FFF2-40B4-BE49-F238E27FC236}">
                <a16:creationId xmlns:a16="http://schemas.microsoft.com/office/drawing/2014/main" id="{B049E7FF-3717-DE18-E41D-698EA497CA8B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27A279A9-78D9-0922-8354-18AB7790434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9">
              <a:extLst>
                <a:ext uri="{FF2B5EF4-FFF2-40B4-BE49-F238E27FC236}">
                  <a16:creationId xmlns:a16="http://schemas.microsoft.com/office/drawing/2014/main" id="{864153EC-255D-61C4-4F0A-8B5FD962B96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47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299FB-354D-15E3-AF77-23E58299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074" y="1083700"/>
            <a:ext cx="5768380" cy="984885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71B97-AD34-304E-162C-0BE2001C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300" y="2068585"/>
            <a:ext cx="7840985" cy="2108911"/>
          </a:xfrm>
        </p:spPr>
        <p:txBody>
          <a:bodyPr vert="horz" wrap="square" lIns="0" tIns="13335" rIns="0" bIns="0" rtlCol="0">
            <a:spAutoFit/>
          </a:bodyPr>
          <a:lstStyle/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dirty="0">
                <a:solidFill>
                  <a:srgbClr val="542012"/>
                </a:solidFill>
                <a:latin typeface="Arial Black"/>
                <a:ea typeface="+mj-ea"/>
              </a:rPr>
              <a:t>Безвозмездная аренда</a:t>
            </a:r>
            <a:r>
              <a:rPr lang="ru-RU" sz="2400" b="1" kern="1200" dirty="0">
                <a:solidFill>
                  <a:srgbClr val="242424"/>
                </a:solidFill>
                <a:latin typeface="Arial"/>
                <a:cs typeface="Arial"/>
              </a:rPr>
              <a:t>: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kern="1200" dirty="0">
                <a:solidFill>
                  <a:srgbClr val="542012"/>
                </a:solidFill>
                <a:cs typeface="Arial"/>
              </a:rPr>
              <a:t>Конференц-зал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kern="1200" dirty="0">
                <a:solidFill>
                  <a:srgbClr val="542012"/>
                </a:solidFill>
                <a:cs typeface="Arial"/>
              </a:rPr>
              <a:t>Переговорная комната</a:t>
            </a: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0FCB8-B76E-04F8-75C0-443438FF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45FE5B69-1EEE-174C-D273-F806C8CE8CDA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AA089007-9AA5-89B7-F5FF-06D84C52C5C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D7594313-98A9-D889-D333-F82F0AB34F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8160F0-0B56-81AD-834F-7E52E80CA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5465A4D-0E5B-4742-061B-AB06DBD3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0548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2BC7FD-5FFC-6E40-EA5C-CE3EBBE40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5420191" y="3394088"/>
            <a:ext cx="3067024" cy="29463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4976F1-A122-968D-8FD9-F009C8FE3B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981208"/>
            <a:ext cx="3928522" cy="2946392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05BA123A-5981-0A21-627F-011DD5236B5C}"/>
              </a:ext>
            </a:extLst>
          </p:cNvPr>
          <p:cNvSpPr txBox="1">
            <a:spLocks/>
          </p:cNvSpPr>
          <p:nvPr/>
        </p:nvSpPr>
        <p:spPr>
          <a:xfrm>
            <a:off x="-520700" y="5408954"/>
            <a:ext cx="7840985" cy="172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kern="0" dirty="0">
                <a:solidFill>
                  <a:srgbClr val="542012"/>
                </a:solidFill>
                <a:latin typeface="Arial Black"/>
                <a:ea typeface="+mj-ea"/>
              </a:rPr>
              <a:t>Телефон горячей линии</a:t>
            </a:r>
            <a:r>
              <a:rPr lang="ru-RU" sz="2400" b="1" kern="1200" dirty="0">
                <a:solidFill>
                  <a:srgbClr val="242424"/>
                </a:solidFill>
                <a:latin typeface="Arial"/>
                <a:cs typeface="Arial"/>
              </a:rPr>
              <a:t>: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b="1" kern="1200" dirty="0">
                <a:solidFill>
                  <a:srgbClr val="FF0000"/>
                </a:solidFill>
                <a:cs typeface="Arial"/>
              </a:rPr>
              <a:t>8(3822) 901-000</a:t>
            </a: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88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9DAE9-DE79-D8A8-065E-7D488C91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219956"/>
            <a:ext cx="9126169" cy="400110"/>
          </a:xfrm>
        </p:spPr>
        <p:txBody>
          <a:bodyPr/>
          <a:lstStyle/>
          <a:p>
            <a:pPr algn="ctr"/>
            <a:r>
              <a:rPr lang="ru-RU" dirty="0"/>
              <a:t>Партнерская программа с Яндекс Бизнес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15C1E8-1740-41BF-13CF-0CF8D714E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4" y="41950"/>
            <a:ext cx="2144946" cy="11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68AF0-ABA3-C2FA-2E2B-C0CA0A41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980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object 17">
            <a:extLst>
              <a:ext uri="{FF2B5EF4-FFF2-40B4-BE49-F238E27FC236}">
                <a16:creationId xmlns:a16="http://schemas.microsoft.com/office/drawing/2014/main" id="{C38E94BD-2714-2ABB-8D7A-D12B5BA762B5}"/>
              </a:ext>
            </a:extLst>
          </p:cNvPr>
          <p:cNvGrpSpPr/>
          <p:nvPr/>
        </p:nvGrpSpPr>
        <p:grpSpPr>
          <a:xfrm>
            <a:off x="8205227" y="5994400"/>
            <a:ext cx="2458720" cy="2287270"/>
            <a:chOff x="8234171" y="5271515"/>
            <a:chExt cx="2458720" cy="2287270"/>
          </a:xfrm>
        </p:grpSpPr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419FE1F0-852E-3CC1-5180-15277C841E3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2085904B-6142-25AB-9C0B-1365E40CD3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6" y="104668"/>
            <a:ext cx="2430415" cy="8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FB012D-556C-F3DB-6A44-9CFDAB1C49A3}"/>
              </a:ext>
            </a:extLst>
          </p:cNvPr>
          <p:cNvSpPr txBox="1"/>
          <p:nvPr/>
        </p:nvSpPr>
        <p:spPr>
          <a:xfrm>
            <a:off x="622300" y="1874822"/>
            <a:ext cx="967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pPr algn="just"/>
            <a:r>
              <a:rPr lang="ru-RU" sz="2000" b="1" dirty="0"/>
              <a:t>Срок до 30 июня!</a:t>
            </a:r>
          </a:p>
          <a:p>
            <a:pPr algn="just"/>
            <a:r>
              <a:rPr lang="ru-RU" sz="2000" b="1" dirty="0"/>
              <a:t> </a:t>
            </a:r>
          </a:p>
          <a:p>
            <a:r>
              <a:rPr lang="ru-RU" sz="2000" dirty="0">
                <a:solidFill>
                  <a:srgbClr val="542012"/>
                </a:solidFill>
              </a:rPr>
              <a:t>Воспользоваться могут ИП, ООО и самозанятые, которые ранее не продвигали свои товары и услуги в Яндекс Бизнесе или в течение года.</a:t>
            </a:r>
          </a:p>
          <a:p>
            <a:endParaRPr lang="ru-RU" sz="2000" dirty="0">
              <a:solidFill>
                <a:srgbClr val="542012"/>
              </a:solidFill>
            </a:endParaRPr>
          </a:p>
          <a:p>
            <a:r>
              <a:rPr lang="ru-RU" sz="2000" dirty="0">
                <a:solidFill>
                  <a:srgbClr val="542012"/>
                </a:solidFill>
              </a:rPr>
              <a:t>Промокод на 7 000 руб. действует при минимальном бюджете рекламной кампании от 20 000 руб. и сроке размещения от 90 дней. 7 000 руб. на первый запуск рекламы своих услуг в Яндекс Бизнесе.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CF00E8C-7F3C-D082-1A60-71FF2EC4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424564"/>
            <a:ext cx="3139671" cy="31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4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D961-97D8-257A-C2C2-4A4249AF1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EEE4584-9259-A587-4A56-B0606C6AB8EC}"/>
              </a:ext>
            </a:extLst>
          </p:cNvPr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108DF2C-005D-FE53-B29E-9C5215D128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5351"/>
            <a:ext cx="6646164" cy="755751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1E2900A6-AD91-4FB4-7C55-4354162AF4CC}"/>
              </a:ext>
            </a:extLst>
          </p:cNvPr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8A8BB920-2A9C-CA48-B0D5-9EEC3B5996D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743F4058-75E5-B6FF-6E5E-C9CE348AAF32}"/>
              </a:ext>
            </a:extLst>
          </p:cNvPr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BDC533CD-1BED-AA53-86E1-486DBFE31F2D}"/>
              </a:ext>
            </a:extLst>
          </p:cNvPr>
          <p:cNvGrpSpPr/>
          <p:nvPr/>
        </p:nvGrpSpPr>
        <p:grpSpPr>
          <a:xfrm>
            <a:off x="4001200" y="1151859"/>
            <a:ext cx="1342703" cy="2335615"/>
            <a:chOff x="6114288" y="1844039"/>
            <a:chExt cx="1000125" cy="190182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20E91E5-175B-E6E7-2C6E-FFF8580B4388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AA8D0C3-C60F-58BD-09E0-A6D79239EB2B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08B5D28E-6F0A-4789-DC55-5395FDC680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pic>
        <p:nvPicPr>
          <p:cNvPr id="13" name="object 13">
            <a:extLst>
              <a:ext uri="{FF2B5EF4-FFF2-40B4-BE49-F238E27FC236}">
                <a16:creationId xmlns:a16="http://schemas.microsoft.com/office/drawing/2014/main" id="{30132B6F-A908-40B5-4174-787E68E9EA51}"/>
              </a:ext>
            </a:extLst>
          </p:cNvPr>
          <p:cNvPicPr/>
          <p:nvPr/>
        </p:nvPicPr>
        <p:blipFill rotWithShape="1">
          <a:blip r:embed="rId6" cstate="print"/>
          <a:srcRect l="35938"/>
          <a:stretch/>
        </p:blipFill>
        <p:spPr>
          <a:xfrm>
            <a:off x="506240" y="2031545"/>
            <a:ext cx="3449321" cy="102107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AB582EF8-F42E-BA4C-7135-84BB8E5135D4}"/>
              </a:ext>
            </a:extLst>
          </p:cNvPr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F6F171F-4857-9D8F-8135-58A220C4484A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56A5D49-A56C-86FC-640B-5314C206200B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>
            <a:extLst>
              <a:ext uri="{FF2B5EF4-FFF2-40B4-BE49-F238E27FC236}">
                <a16:creationId xmlns:a16="http://schemas.microsoft.com/office/drawing/2014/main" id="{AF631772-4A4A-C64F-C6CE-62FFBAB1CF8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4518" y="50250"/>
            <a:ext cx="1232441" cy="1022511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F6E1E4D2-2DDF-32A4-E1A0-7EB0DF7ECBAF}"/>
              </a:ext>
            </a:extLst>
          </p:cNvPr>
          <p:cNvSpPr txBox="1"/>
          <p:nvPr/>
        </p:nvSpPr>
        <p:spPr>
          <a:xfrm>
            <a:off x="5183562" y="318716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8A31E4A-4888-767E-0F32-EAA68FC76E12}"/>
              </a:ext>
            </a:extLst>
          </p:cNvPr>
          <p:cNvSpPr txBox="1"/>
          <p:nvPr/>
        </p:nvSpPr>
        <p:spPr>
          <a:xfrm>
            <a:off x="1888284" y="1475056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FE07F264-E4DD-1503-1813-2F6A7C6A84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8904" y="4028022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199680" imgH="3199680" progId="">
                  <p:embed/>
                </p:oleObj>
              </mc:Choice>
              <mc:Fallback>
                <p:oleObj r:id="rId8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8904" y="4028022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4ED6F76D-DF12-A624-7DD4-6A1FB3540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8732" y="4028022"/>
          <a:ext cx="2178464" cy="21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199680" imgH="3199680" progId="">
                  <p:embed/>
                </p:oleObj>
              </mc:Choice>
              <mc:Fallback>
                <p:oleObj r:id="rId10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28732" y="4028022"/>
                        <a:ext cx="2178464" cy="21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>
            <a:extLst>
              <a:ext uri="{FF2B5EF4-FFF2-40B4-BE49-F238E27FC236}">
                <a16:creationId xmlns:a16="http://schemas.microsoft.com/office/drawing/2014/main" id="{9089B9F5-1F12-EA00-059F-A49E019ADD99}"/>
              </a:ext>
            </a:extLst>
          </p:cNvPr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C62AC173-A374-F4F9-CE0B-A90C0FEBB45C}"/>
              </a:ext>
            </a:extLst>
          </p:cNvPr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468F4752-401B-0292-6310-994A61CD5D6A}"/>
              </a:ext>
            </a:extLst>
          </p:cNvPr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0FC1D4-7EC8-597E-806E-151D1D4E48FC}"/>
              </a:ext>
            </a:extLst>
          </p:cNvPr>
          <p:cNvSpPr txBox="1"/>
          <p:nvPr/>
        </p:nvSpPr>
        <p:spPr>
          <a:xfrm>
            <a:off x="573827" y="2849501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>
                <a:solidFill>
                  <a:srgbClr val="EB5238"/>
                </a:solidFill>
                <a:cs typeface="Arial Black"/>
              </a:rPr>
              <a:t>Томская область</a:t>
            </a:r>
            <a:endParaRPr lang="ru-RU" sz="3600" dirty="0">
              <a:solidFill>
                <a:srgbClr val="EB5238"/>
              </a:solidFill>
              <a:cs typeface="Arial Black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0B5A40-731F-A9EA-D4EE-36D730B5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92" y="10638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C7C59C2D-A9F7-65BA-C86E-1AE64E10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6380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3497B8-7985-E96E-2D24-279F633B8C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" y="3925429"/>
            <a:ext cx="2367833" cy="23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650BCB-4E46-0749-0D7E-AE06686EF73F}"/>
              </a:ext>
            </a:extLst>
          </p:cNvPr>
          <p:cNvSpPr txBox="1"/>
          <p:nvPr/>
        </p:nvSpPr>
        <p:spPr>
          <a:xfrm>
            <a:off x="2777288" y="1250393"/>
            <a:ext cx="66700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800" b="0" i="0" dirty="0">
                <a:solidFill>
                  <a:srgbClr val="542012"/>
                </a:solidFill>
                <a:effectLst/>
                <a:latin typeface="Roboto" panose="02000000000000000000" pitchFamily="2" charset="0"/>
              </a:rPr>
              <a:t>Для нас важно каждое мнение!</a:t>
            </a:r>
          </a:p>
          <a:p>
            <a:r>
              <a:rPr lang="ru-RU" sz="2800" dirty="0">
                <a:solidFill>
                  <a:srgbClr val="542012"/>
                </a:solidFill>
                <a:latin typeface="Roboto" panose="02000000000000000000" pitchFamily="2" charset="0"/>
              </a:rPr>
              <a:t>Пройдите, пожалуйста, исследование </a:t>
            </a:r>
            <a:endParaRPr lang="ru-RU" sz="2800" b="1" dirty="0">
              <a:solidFill>
                <a:srgbClr val="54201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FC0526-B83B-9C26-E8D5-CF6A0FF9A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8" y="2031999"/>
            <a:ext cx="2357052" cy="2366153"/>
          </a:xfrm>
          <a:prstGeom prst="rect">
            <a:avLst/>
          </a:prstGeom>
        </p:spPr>
      </p:pic>
      <p:sp>
        <p:nvSpPr>
          <p:cNvPr id="5" name="object 13">
            <a:extLst>
              <a:ext uri="{FF2B5EF4-FFF2-40B4-BE49-F238E27FC236}">
                <a16:creationId xmlns:a16="http://schemas.microsoft.com/office/drawing/2014/main" id="{847FF065-A664-7B00-A117-6D8231A234FE}"/>
              </a:ext>
            </a:extLst>
          </p:cNvPr>
          <p:cNvSpPr/>
          <p:nvPr/>
        </p:nvSpPr>
        <p:spPr>
          <a:xfrm>
            <a:off x="8241093" y="5563375"/>
            <a:ext cx="2458085" cy="1959610"/>
          </a:xfrm>
          <a:custGeom>
            <a:avLst/>
            <a:gdLst/>
            <a:ahLst/>
            <a:cxnLst/>
            <a:rect l="l" t="t" r="r" b="b"/>
            <a:pathLst>
              <a:path w="2458084" h="1959609">
                <a:moveTo>
                  <a:pt x="1587404" y="0"/>
                </a:moveTo>
                <a:lnTo>
                  <a:pt x="1542519" y="1237"/>
                </a:lnTo>
                <a:lnTo>
                  <a:pt x="1497701" y="3718"/>
                </a:lnTo>
                <a:lnTo>
                  <a:pt x="1452979" y="7439"/>
                </a:lnTo>
                <a:lnTo>
                  <a:pt x="1408378" y="12397"/>
                </a:lnTo>
                <a:lnTo>
                  <a:pt x="1363929" y="18589"/>
                </a:lnTo>
                <a:lnTo>
                  <a:pt x="1319659" y="26012"/>
                </a:lnTo>
                <a:lnTo>
                  <a:pt x="1275595" y="34663"/>
                </a:lnTo>
                <a:lnTo>
                  <a:pt x="1231765" y="44538"/>
                </a:lnTo>
                <a:lnTo>
                  <a:pt x="1188199" y="55634"/>
                </a:lnTo>
                <a:lnTo>
                  <a:pt x="1144923" y="67949"/>
                </a:lnTo>
                <a:lnTo>
                  <a:pt x="1101965" y="81479"/>
                </a:lnTo>
                <a:lnTo>
                  <a:pt x="1059354" y="96222"/>
                </a:lnTo>
                <a:lnTo>
                  <a:pt x="1017118" y="112173"/>
                </a:lnTo>
                <a:lnTo>
                  <a:pt x="975284" y="129331"/>
                </a:lnTo>
                <a:lnTo>
                  <a:pt x="933880" y="147691"/>
                </a:lnTo>
                <a:lnTo>
                  <a:pt x="892935" y="167251"/>
                </a:lnTo>
                <a:lnTo>
                  <a:pt x="852476" y="188008"/>
                </a:lnTo>
                <a:lnTo>
                  <a:pt x="812532" y="209959"/>
                </a:lnTo>
                <a:lnTo>
                  <a:pt x="773130" y="233100"/>
                </a:lnTo>
                <a:lnTo>
                  <a:pt x="734298" y="257428"/>
                </a:lnTo>
                <a:lnTo>
                  <a:pt x="696064" y="282941"/>
                </a:lnTo>
                <a:lnTo>
                  <a:pt x="658456" y="309634"/>
                </a:lnTo>
                <a:lnTo>
                  <a:pt x="621503" y="337506"/>
                </a:lnTo>
                <a:lnTo>
                  <a:pt x="585232" y="366553"/>
                </a:lnTo>
                <a:lnTo>
                  <a:pt x="549670" y="396772"/>
                </a:lnTo>
                <a:lnTo>
                  <a:pt x="514847" y="428160"/>
                </a:lnTo>
                <a:lnTo>
                  <a:pt x="480790" y="460713"/>
                </a:lnTo>
                <a:lnTo>
                  <a:pt x="447527" y="494429"/>
                </a:lnTo>
                <a:lnTo>
                  <a:pt x="415083" y="529307"/>
                </a:lnTo>
                <a:lnTo>
                  <a:pt x="383494" y="565336"/>
                </a:lnTo>
                <a:lnTo>
                  <a:pt x="352781" y="602521"/>
                </a:lnTo>
                <a:lnTo>
                  <a:pt x="323169" y="640589"/>
                </a:lnTo>
                <a:lnTo>
                  <a:pt x="294877" y="679260"/>
                </a:lnTo>
                <a:lnTo>
                  <a:pt x="267901" y="718506"/>
                </a:lnTo>
                <a:lnTo>
                  <a:pt x="242239" y="758297"/>
                </a:lnTo>
                <a:lnTo>
                  <a:pt x="217886" y="798607"/>
                </a:lnTo>
                <a:lnTo>
                  <a:pt x="194841" y="839407"/>
                </a:lnTo>
                <a:lnTo>
                  <a:pt x="173099" y="880670"/>
                </a:lnTo>
                <a:lnTo>
                  <a:pt x="152659" y="922367"/>
                </a:lnTo>
                <a:lnTo>
                  <a:pt x="133516" y="964472"/>
                </a:lnTo>
                <a:lnTo>
                  <a:pt x="115668" y="1006955"/>
                </a:lnTo>
                <a:lnTo>
                  <a:pt x="99111" y="1049789"/>
                </a:lnTo>
                <a:lnTo>
                  <a:pt x="83843" y="1092946"/>
                </a:lnTo>
                <a:lnTo>
                  <a:pt x="69860" y="1136398"/>
                </a:lnTo>
                <a:lnTo>
                  <a:pt x="57159" y="1180117"/>
                </a:lnTo>
                <a:lnTo>
                  <a:pt x="45738" y="1224075"/>
                </a:lnTo>
                <a:lnTo>
                  <a:pt x="35593" y="1268245"/>
                </a:lnTo>
                <a:lnTo>
                  <a:pt x="26720" y="1312598"/>
                </a:lnTo>
                <a:lnTo>
                  <a:pt x="19118" y="1357107"/>
                </a:lnTo>
                <a:lnTo>
                  <a:pt x="12783" y="1401743"/>
                </a:lnTo>
                <a:lnTo>
                  <a:pt x="7711" y="1446479"/>
                </a:lnTo>
                <a:lnTo>
                  <a:pt x="3900" y="1491287"/>
                </a:lnTo>
                <a:lnTo>
                  <a:pt x="1346" y="1536139"/>
                </a:lnTo>
                <a:lnTo>
                  <a:pt x="47" y="1581007"/>
                </a:lnTo>
                <a:lnTo>
                  <a:pt x="0" y="1625862"/>
                </a:lnTo>
                <a:lnTo>
                  <a:pt x="1200" y="1670678"/>
                </a:lnTo>
                <a:lnTo>
                  <a:pt x="3646" y="1715426"/>
                </a:lnTo>
                <a:lnTo>
                  <a:pt x="7334" y="1760078"/>
                </a:lnTo>
                <a:lnTo>
                  <a:pt x="12261" y="1804607"/>
                </a:lnTo>
                <a:lnTo>
                  <a:pt x="18423" y="1848984"/>
                </a:lnTo>
                <a:lnTo>
                  <a:pt x="25819" y="1893182"/>
                </a:lnTo>
                <a:lnTo>
                  <a:pt x="34444" y="1937173"/>
                </a:lnTo>
                <a:lnTo>
                  <a:pt x="39418" y="1959262"/>
                </a:lnTo>
                <a:lnTo>
                  <a:pt x="556179" y="1959262"/>
                </a:lnTo>
                <a:lnTo>
                  <a:pt x="552409" y="1948524"/>
                </a:lnTo>
                <a:lnTo>
                  <a:pt x="538092" y="1901016"/>
                </a:lnTo>
                <a:lnTo>
                  <a:pt x="525893" y="1852767"/>
                </a:lnTo>
                <a:lnTo>
                  <a:pt x="515849" y="1803839"/>
                </a:lnTo>
                <a:lnTo>
                  <a:pt x="508259" y="1756429"/>
                </a:lnTo>
                <a:lnTo>
                  <a:pt x="502752" y="1709170"/>
                </a:lnTo>
                <a:lnTo>
                  <a:pt x="499294" y="1662110"/>
                </a:lnTo>
                <a:lnTo>
                  <a:pt x="497853" y="1615298"/>
                </a:lnTo>
                <a:lnTo>
                  <a:pt x="498394" y="1568782"/>
                </a:lnTo>
                <a:lnTo>
                  <a:pt x="500885" y="1522611"/>
                </a:lnTo>
                <a:lnTo>
                  <a:pt x="505290" y="1476832"/>
                </a:lnTo>
                <a:lnTo>
                  <a:pt x="511578" y="1431494"/>
                </a:lnTo>
                <a:lnTo>
                  <a:pt x="519714" y="1386646"/>
                </a:lnTo>
                <a:lnTo>
                  <a:pt x="529665" y="1342335"/>
                </a:lnTo>
                <a:lnTo>
                  <a:pt x="541397" y="1298610"/>
                </a:lnTo>
                <a:lnTo>
                  <a:pt x="554878" y="1255519"/>
                </a:lnTo>
                <a:lnTo>
                  <a:pt x="570072" y="1213110"/>
                </a:lnTo>
                <a:lnTo>
                  <a:pt x="586948" y="1171433"/>
                </a:lnTo>
                <a:lnTo>
                  <a:pt x="605470" y="1130535"/>
                </a:lnTo>
                <a:lnTo>
                  <a:pt x="625607" y="1090464"/>
                </a:lnTo>
                <a:lnTo>
                  <a:pt x="647323" y="1051269"/>
                </a:lnTo>
                <a:lnTo>
                  <a:pt x="670587" y="1012998"/>
                </a:lnTo>
                <a:lnTo>
                  <a:pt x="695363" y="975699"/>
                </a:lnTo>
                <a:lnTo>
                  <a:pt x="721619" y="939421"/>
                </a:lnTo>
                <a:lnTo>
                  <a:pt x="749322" y="904212"/>
                </a:lnTo>
                <a:lnTo>
                  <a:pt x="778437" y="870121"/>
                </a:lnTo>
                <a:lnTo>
                  <a:pt x="808931" y="837195"/>
                </a:lnTo>
                <a:lnTo>
                  <a:pt x="840771" y="805483"/>
                </a:lnTo>
                <a:lnTo>
                  <a:pt x="873922" y="775033"/>
                </a:lnTo>
                <a:lnTo>
                  <a:pt x="908353" y="745894"/>
                </a:lnTo>
                <a:lnTo>
                  <a:pt x="944028" y="718113"/>
                </a:lnTo>
                <a:lnTo>
                  <a:pt x="980915" y="691740"/>
                </a:lnTo>
                <a:lnTo>
                  <a:pt x="1018980" y="666823"/>
                </a:lnTo>
                <a:lnTo>
                  <a:pt x="1058189" y="643409"/>
                </a:lnTo>
                <a:lnTo>
                  <a:pt x="1098509" y="621547"/>
                </a:lnTo>
                <a:lnTo>
                  <a:pt x="1139906" y="601286"/>
                </a:lnTo>
                <a:lnTo>
                  <a:pt x="1182348" y="582674"/>
                </a:lnTo>
                <a:lnTo>
                  <a:pt x="1225800" y="565758"/>
                </a:lnTo>
                <a:lnTo>
                  <a:pt x="1270228" y="550588"/>
                </a:lnTo>
                <a:lnTo>
                  <a:pt x="1315600" y="537212"/>
                </a:lnTo>
                <a:lnTo>
                  <a:pt x="1361882" y="525678"/>
                </a:lnTo>
                <a:lnTo>
                  <a:pt x="1409040" y="516034"/>
                </a:lnTo>
                <a:lnTo>
                  <a:pt x="1456554" y="508411"/>
                </a:lnTo>
                <a:lnTo>
                  <a:pt x="1503915" y="502866"/>
                </a:lnTo>
                <a:lnTo>
                  <a:pt x="1551074" y="499366"/>
                </a:lnTo>
                <a:lnTo>
                  <a:pt x="1597983" y="497876"/>
                </a:lnTo>
                <a:lnTo>
                  <a:pt x="2457551" y="497876"/>
                </a:lnTo>
                <a:lnTo>
                  <a:pt x="2457551" y="242042"/>
                </a:lnTo>
                <a:lnTo>
                  <a:pt x="2415722" y="216814"/>
                </a:lnTo>
                <a:lnTo>
                  <a:pt x="2374880" y="193841"/>
                </a:lnTo>
                <a:lnTo>
                  <a:pt x="2333574" y="172171"/>
                </a:lnTo>
                <a:lnTo>
                  <a:pt x="2291831" y="151800"/>
                </a:lnTo>
                <a:lnTo>
                  <a:pt x="2249680" y="132725"/>
                </a:lnTo>
                <a:lnTo>
                  <a:pt x="2207148" y="114943"/>
                </a:lnTo>
                <a:lnTo>
                  <a:pt x="2164264" y="98450"/>
                </a:lnTo>
                <a:lnTo>
                  <a:pt x="2121055" y="83244"/>
                </a:lnTo>
                <a:lnTo>
                  <a:pt x="2077549" y="69322"/>
                </a:lnTo>
                <a:lnTo>
                  <a:pt x="2033775" y="56680"/>
                </a:lnTo>
                <a:lnTo>
                  <a:pt x="1989760" y="45315"/>
                </a:lnTo>
                <a:lnTo>
                  <a:pt x="1945532" y="35225"/>
                </a:lnTo>
                <a:lnTo>
                  <a:pt x="1901119" y="26405"/>
                </a:lnTo>
                <a:lnTo>
                  <a:pt x="1856549" y="18854"/>
                </a:lnTo>
                <a:lnTo>
                  <a:pt x="1811851" y="12567"/>
                </a:lnTo>
                <a:lnTo>
                  <a:pt x="1767051" y="7542"/>
                </a:lnTo>
                <a:lnTo>
                  <a:pt x="1722179" y="3776"/>
                </a:lnTo>
                <a:lnTo>
                  <a:pt x="1677262" y="1266"/>
                </a:lnTo>
                <a:lnTo>
                  <a:pt x="1632327" y="8"/>
                </a:lnTo>
                <a:lnTo>
                  <a:pt x="1587404" y="0"/>
                </a:lnTo>
                <a:close/>
              </a:path>
              <a:path w="2458084" h="1959609">
                <a:moveTo>
                  <a:pt x="2457551" y="497876"/>
                </a:moveTo>
                <a:lnTo>
                  <a:pt x="1597983" y="497876"/>
                </a:lnTo>
                <a:lnTo>
                  <a:pt x="1644593" y="498365"/>
                </a:lnTo>
                <a:lnTo>
                  <a:pt x="1690856" y="500798"/>
                </a:lnTo>
                <a:lnTo>
                  <a:pt x="1736724" y="505142"/>
                </a:lnTo>
                <a:lnTo>
                  <a:pt x="1782148" y="511364"/>
                </a:lnTo>
                <a:lnTo>
                  <a:pt x="1827080" y="519430"/>
                </a:lnTo>
                <a:lnTo>
                  <a:pt x="1871472" y="529307"/>
                </a:lnTo>
                <a:lnTo>
                  <a:pt x="1915274" y="540962"/>
                </a:lnTo>
                <a:lnTo>
                  <a:pt x="1958439" y="554361"/>
                </a:lnTo>
                <a:lnTo>
                  <a:pt x="2000918" y="569471"/>
                </a:lnTo>
                <a:lnTo>
                  <a:pt x="2042664" y="586259"/>
                </a:lnTo>
                <a:lnTo>
                  <a:pt x="2083626" y="604691"/>
                </a:lnTo>
                <a:lnTo>
                  <a:pt x="2123758" y="624733"/>
                </a:lnTo>
                <a:lnTo>
                  <a:pt x="2163010" y="646353"/>
                </a:lnTo>
                <a:lnTo>
                  <a:pt x="2201335" y="669517"/>
                </a:lnTo>
                <a:lnTo>
                  <a:pt x="2238683" y="694192"/>
                </a:lnTo>
                <a:lnTo>
                  <a:pt x="2275007" y="720345"/>
                </a:lnTo>
                <a:lnTo>
                  <a:pt x="2310258" y="747941"/>
                </a:lnTo>
                <a:lnTo>
                  <a:pt x="2344387" y="776948"/>
                </a:lnTo>
                <a:lnTo>
                  <a:pt x="2377347" y="807333"/>
                </a:lnTo>
                <a:lnTo>
                  <a:pt x="2409089" y="839061"/>
                </a:lnTo>
                <a:lnTo>
                  <a:pt x="2439564" y="872100"/>
                </a:lnTo>
                <a:lnTo>
                  <a:pt x="2457551" y="893267"/>
                </a:lnTo>
                <a:lnTo>
                  <a:pt x="2457551" y="497876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E5DD52D4-DE00-DD9C-8925-B35F1F2E62E7}"/>
              </a:ext>
            </a:extLst>
          </p:cNvPr>
          <p:cNvSpPr txBox="1"/>
          <p:nvPr/>
        </p:nvSpPr>
        <p:spPr>
          <a:xfrm>
            <a:off x="950754" y="5687202"/>
            <a:ext cx="3407410" cy="13848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5" dirty="0">
                <a:solidFill>
                  <a:srgbClr val="784636"/>
                </a:solidFill>
                <a:latin typeface="Arial"/>
                <a:cs typeface="Arial"/>
              </a:rPr>
              <a:t>тел.</a:t>
            </a:r>
            <a:r>
              <a:rPr sz="1400" spc="-35" dirty="0">
                <a:solidFill>
                  <a:srgbClr val="78463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84636"/>
                </a:solidFill>
                <a:latin typeface="Arial"/>
                <a:cs typeface="Arial"/>
              </a:rPr>
              <a:t>901-000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200" u="heavy" spc="-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tomsk.cpp@mb.tomsk.ru</a:t>
            </a:r>
            <a:endParaRPr sz="1200" dirty="0"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endParaRPr lang="ru-RU" sz="1200" b="1" spc="-15" dirty="0">
              <a:solidFill>
                <a:srgbClr val="EB5238"/>
              </a:solidFill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r>
              <a:rPr sz="1200" b="1" spc="-15" dirty="0" err="1">
                <a:solidFill>
                  <a:srgbClr val="EB5238"/>
                </a:solidFill>
                <a:latin typeface="Arial"/>
                <a:cs typeface="Arial"/>
              </a:rPr>
              <a:t>Cайт</a:t>
            </a:r>
            <a:r>
              <a:rPr sz="1200" b="1" spc="-15" dirty="0">
                <a:solidFill>
                  <a:srgbClr val="EB5238"/>
                </a:solidFill>
                <a:latin typeface="Arial"/>
                <a:cs typeface="Arial"/>
              </a:rPr>
              <a:t>: </a:t>
            </a:r>
            <a:r>
              <a:rPr sz="1200" b="1" spc="-5" dirty="0">
                <a:solidFill>
                  <a:srgbClr val="EB5238"/>
                </a:solidFill>
                <a:latin typeface="Arial"/>
                <a:cs typeface="Arial"/>
              </a:rPr>
              <a:t>mb.tomsk.ru  </a:t>
            </a:r>
            <a:endParaRPr lang="ru-RU" sz="1200" b="1" spc="-5" dirty="0">
              <a:solidFill>
                <a:srgbClr val="EB5238"/>
              </a:solidFill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r>
              <a:rPr sz="1200" b="1" spc="-5" dirty="0">
                <a:solidFill>
                  <a:srgbClr val="EB5238"/>
                </a:solidFill>
                <a:latin typeface="Arial"/>
                <a:cs typeface="Arial"/>
              </a:rPr>
              <a:t>ВК:</a:t>
            </a:r>
            <a:r>
              <a:rPr sz="1200" b="1" spc="-100" dirty="0">
                <a:solidFill>
                  <a:srgbClr val="EB523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B5238"/>
                </a:solidFill>
                <a:latin typeface="Arial"/>
                <a:cs typeface="Arial"/>
              </a:rPr>
              <a:t>vk.com/frb_tomsk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8700"/>
              </a:lnSpc>
              <a:spcBef>
                <a:spcPts val="160"/>
              </a:spcBef>
            </a:pPr>
            <a:r>
              <a:rPr sz="1200" b="1" spc="-5" dirty="0">
                <a:solidFill>
                  <a:srgbClr val="EB5238"/>
                </a:solidFill>
                <a:latin typeface="Arial"/>
                <a:cs typeface="Arial"/>
              </a:rPr>
              <a:t>telegram:</a:t>
            </a:r>
            <a:r>
              <a:rPr sz="1200" b="1" spc="-50" dirty="0">
                <a:solidFill>
                  <a:srgbClr val="EB5238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EB5238"/>
                </a:solidFill>
                <a:latin typeface="Arial"/>
                <a:cs typeface="Arial"/>
              </a:rPr>
              <a:t>t.me/</a:t>
            </a:r>
            <a:r>
              <a:rPr sz="1200" b="1" spc="-5" dirty="0">
                <a:solidFill>
                  <a:srgbClr val="EB5238"/>
                </a:solidFill>
                <a:latin typeface="Arial"/>
                <a:cs typeface="Arial"/>
              </a:rPr>
              <a:t>@frb_tomsk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90BCF3B6-0DC0-3DDD-CCA9-E1ABA6517863}"/>
              </a:ext>
            </a:extLst>
          </p:cNvPr>
          <p:cNvSpPr txBox="1"/>
          <p:nvPr/>
        </p:nvSpPr>
        <p:spPr>
          <a:xfrm>
            <a:off x="950754" y="7106655"/>
            <a:ext cx="4470400" cy="414655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59"/>
              </a:spcBef>
            </a:pPr>
            <a:r>
              <a:rPr sz="1800" spc="-160" dirty="0">
                <a:solidFill>
                  <a:srgbClr val="FFFFFF"/>
                </a:solidFill>
                <a:latin typeface="Arial"/>
                <a:cs typeface="Arial"/>
              </a:rPr>
              <a:t>г.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Томск,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Московский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тракт,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E95AE8F-DBBE-FF1D-6273-B2A1AA4E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4" y="49526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D5D355-0231-3B7C-9A61-15D55BD28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2C4DD4A7-550B-B3E8-E4A2-3D8BFABE9941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7925AEF7-10F1-494D-F590-9EDC143156F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53362387-E2F2-2B9B-3028-F8AA9366B62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526915"/>
            <a:ext cx="3892101" cy="3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146" y="254587"/>
            <a:ext cx="553720" cy="119380"/>
          </a:xfrm>
          <a:custGeom>
            <a:avLst/>
            <a:gdLst/>
            <a:ahLst/>
            <a:cxnLst/>
            <a:rect l="l" t="t" r="r" b="b"/>
            <a:pathLst>
              <a:path w="553719" h="119379">
                <a:moveTo>
                  <a:pt x="553212" y="0"/>
                </a:moveTo>
                <a:lnTo>
                  <a:pt x="0" y="0"/>
                </a:lnTo>
                <a:lnTo>
                  <a:pt x="0" y="118872"/>
                </a:lnTo>
                <a:lnTo>
                  <a:pt x="553212" y="118872"/>
                </a:lnTo>
                <a:lnTo>
                  <a:pt x="553212" y="0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5E0140-2050-695C-E95D-ACE44DA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66" y="1021888"/>
            <a:ext cx="9126169" cy="430887"/>
          </a:xfrm>
        </p:spPr>
        <p:txBody>
          <a:bodyPr/>
          <a:lstStyle/>
          <a:p>
            <a:pPr algn="ctr"/>
            <a:r>
              <a:rPr lang="ru-RU" sz="2800" spc="-75" dirty="0">
                <a:solidFill>
                  <a:srgbClr val="542012"/>
                </a:solidFill>
                <a:latin typeface="Arial Black"/>
                <a:ea typeface="+mj-ea"/>
              </a:rPr>
              <a:t>СТРУКТУРА ЦЕНТРА «МОЙ БИЗНЕС»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26BC2-208B-86BF-32E2-E9BD810E8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52" y="2098901"/>
            <a:ext cx="2845631" cy="153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9FAF8C-0929-A614-FC72-318D8A4D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58" y="7037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object 17">
            <a:extLst>
              <a:ext uri="{FF2B5EF4-FFF2-40B4-BE49-F238E27FC236}">
                <a16:creationId xmlns:a16="http://schemas.microsoft.com/office/drawing/2014/main" id="{7BC0C7D1-F74D-7ABB-0A16-ED00F23F8135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1783D38-A7A7-A17E-A814-0F2440970D1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532287E4-95E7-1B8A-74F6-39B3A74F10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469900" y="1614548"/>
            <a:ext cx="2362199" cy="2551054"/>
            <a:chOff x="469900" y="1614548"/>
            <a:chExt cx="2362199" cy="2551054"/>
          </a:xfrm>
        </p:grpSpPr>
        <p:sp>
          <p:nvSpPr>
            <p:cNvPr id="26" name="Шестиугольник 25"/>
            <p:cNvSpPr/>
            <p:nvPr/>
          </p:nvSpPr>
          <p:spPr>
            <a:xfrm rot="5400000">
              <a:off x="375473" y="1708975"/>
              <a:ext cx="2551054" cy="236219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5" name="Шестиугольник 4"/>
            <p:cNvSpPr txBox="1"/>
            <p:nvPr/>
          </p:nvSpPr>
          <p:spPr>
            <a:xfrm>
              <a:off x="548256" y="1924396"/>
              <a:ext cx="2209799" cy="1931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развития малого и среднего </a:t>
              </a:r>
              <a:r>
                <a:rPr lang="ru-RU" sz="2000" b="1" kern="120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предпринимате-льства</a:t>
              </a:r>
              <a:endParaRPr lang="ru-RU" sz="12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60" y="141481"/>
            <a:ext cx="2128791" cy="7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043880" y="4165601"/>
            <a:ext cx="2362199" cy="2551054"/>
            <a:chOff x="1521633" y="4047004"/>
            <a:chExt cx="2362199" cy="2551054"/>
          </a:xfrm>
        </p:grpSpPr>
        <p:sp>
          <p:nvSpPr>
            <p:cNvPr id="23" name="Шестиугольник 22"/>
            <p:cNvSpPr/>
            <p:nvPr/>
          </p:nvSpPr>
          <p:spPr>
            <a:xfrm rot="5400000">
              <a:off x="1427206" y="4141431"/>
              <a:ext cx="2551054" cy="236219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Шестиугольник 4"/>
            <p:cNvSpPr txBox="1"/>
            <p:nvPr/>
          </p:nvSpPr>
          <p:spPr>
            <a:xfrm>
              <a:off x="1590000" y="4267412"/>
              <a:ext cx="2238238" cy="2018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поддержки экспорта</a:t>
              </a: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758408" y="1610024"/>
            <a:ext cx="2362199" cy="2551054"/>
            <a:chOff x="3922311" y="4042481"/>
            <a:chExt cx="2362199" cy="2551054"/>
          </a:xfrm>
        </p:grpSpPr>
        <p:sp>
          <p:nvSpPr>
            <p:cNvPr id="25" name="Шестиугольник 24"/>
            <p:cNvSpPr/>
            <p:nvPr/>
          </p:nvSpPr>
          <p:spPr>
            <a:xfrm rot="5400000">
              <a:off x="3827884" y="4136908"/>
              <a:ext cx="2551054" cy="236219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Шестиугольник 4"/>
            <p:cNvSpPr txBox="1"/>
            <p:nvPr/>
          </p:nvSpPr>
          <p:spPr>
            <a:xfrm>
              <a:off x="4067598" y="4428443"/>
              <a:ext cx="2071625" cy="1810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инноваци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й</a:t>
              </a:r>
              <a:r>
                <a:rPr lang="ru-RU" sz="2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социальной сферы</a:t>
              </a: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1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8500" y="2432449"/>
            <a:ext cx="6934200" cy="1243143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79500" y="1500784"/>
            <a:ext cx="5638800" cy="1344421"/>
            <a:chOff x="228600" y="1957276"/>
            <a:chExt cx="5013960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261241" y="1989917"/>
              <a:ext cx="4667947" cy="50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Для тех, кто планирует стать предпринимателем</a:t>
              </a:r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7314D8BE-54B1-4836-AB96-DAFFAC50607E}"/>
              </a:ext>
            </a:extLst>
          </p:cNvPr>
          <p:cNvSpPr/>
          <p:nvPr/>
        </p:nvSpPr>
        <p:spPr>
          <a:xfrm>
            <a:off x="8234299" y="5614670"/>
            <a:ext cx="2458085" cy="1959610"/>
          </a:xfrm>
          <a:custGeom>
            <a:avLst/>
            <a:gdLst/>
            <a:ahLst/>
            <a:cxnLst/>
            <a:rect l="l" t="t" r="r" b="b"/>
            <a:pathLst>
              <a:path w="2458084" h="1959609">
                <a:moveTo>
                  <a:pt x="1587404" y="0"/>
                </a:moveTo>
                <a:lnTo>
                  <a:pt x="1542519" y="1237"/>
                </a:lnTo>
                <a:lnTo>
                  <a:pt x="1497701" y="3718"/>
                </a:lnTo>
                <a:lnTo>
                  <a:pt x="1452979" y="7439"/>
                </a:lnTo>
                <a:lnTo>
                  <a:pt x="1408378" y="12397"/>
                </a:lnTo>
                <a:lnTo>
                  <a:pt x="1363929" y="18589"/>
                </a:lnTo>
                <a:lnTo>
                  <a:pt x="1319659" y="26012"/>
                </a:lnTo>
                <a:lnTo>
                  <a:pt x="1275595" y="34663"/>
                </a:lnTo>
                <a:lnTo>
                  <a:pt x="1231765" y="44538"/>
                </a:lnTo>
                <a:lnTo>
                  <a:pt x="1188199" y="55634"/>
                </a:lnTo>
                <a:lnTo>
                  <a:pt x="1144923" y="67949"/>
                </a:lnTo>
                <a:lnTo>
                  <a:pt x="1101965" y="81479"/>
                </a:lnTo>
                <a:lnTo>
                  <a:pt x="1059354" y="96222"/>
                </a:lnTo>
                <a:lnTo>
                  <a:pt x="1017118" y="112173"/>
                </a:lnTo>
                <a:lnTo>
                  <a:pt x="975284" y="129331"/>
                </a:lnTo>
                <a:lnTo>
                  <a:pt x="933880" y="147691"/>
                </a:lnTo>
                <a:lnTo>
                  <a:pt x="892935" y="167251"/>
                </a:lnTo>
                <a:lnTo>
                  <a:pt x="852476" y="188008"/>
                </a:lnTo>
                <a:lnTo>
                  <a:pt x="812532" y="209959"/>
                </a:lnTo>
                <a:lnTo>
                  <a:pt x="773130" y="233100"/>
                </a:lnTo>
                <a:lnTo>
                  <a:pt x="734298" y="257428"/>
                </a:lnTo>
                <a:lnTo>
                  <a:pt x="696064" y="282941"/>
                </a:lnTo>
                <a:lnTo>
                  <a:pt x="658456" y="309634"/>
                </a:lnTo>
                <a:lnTo>
                  <a:pt x="621503" y="337506"/>
                </a:lnTo>
                <a:lnTo>
                  <a:pt x="585232" y="366553"/>
                </a:lnTo>
                <a:lnTo>
                  <a:pt x="549670" y="396772"/>
                </a:lnTo>
                <a:lnTo>
                  <a:pt x="514847" y="428160"/>
                </a:lnTo>
                <a:lnTo>
                  <a:pt x="480790" y="460713"/>
                </a:lnTo>
                <a:lnTo>
                  <a:pt x="447527" y="494429"/>
                </a:lnTo>
                <a:lnTo>
                  <a:pt x="415083" y="529307"/>
                </a:lnTo>
                <a:lnTo>
                  <a:pt x="383494" y="565336"/>
                </a:lnTo>
                <a:lnTo>
                  <a:pt x="352781" y="602521"/>
                </a:lnTo>
                <a:lnTo>
                  <a:pt x="323169" y="640589"/>
                </a:lnTo>
                <a:lnTo>
                  <a:pt x="294877" y="679260"/>
                </a:lnTo>
                <a:lnTo>
                  <a:pt x="267901" y="718506"/>
                </a:lnTo>
                <a:lnTo>
                  <a:pt x="242239" y="758297"/>
                </a:lnTo>
                <a:lnTo>
                  <a:pt x="217886" y="798607"/>
                </a:lnTo>
                <a:lnTo>
                  <a:pt x="194841" y="839407"/>
                </a:lnTo>
                <a:lnTo>
                  <a:pt x="173099" y="880670"/>
                </a:lnTo>
                <a:lnTo>
                  <a:pt x="152659" y="922367"/>
                </a:lnTo>
                <a:lnTo>
                  <a:pt x="133516" y="964472"/>
                </a:lnTo>
                <a:lnTo>
                  <a:pt x="115668" y="1006955"/>
                </a:lnTo>
                <a:lnTo>
                  <a:pt x="99111" y="1049789"/>
                </a:lnTo>
                <a:lnTo>
                  <a:pt x="83843" y="1092946"/>
                </a:lnTo>
                <a:lnTo>
                  <a:pt x="69860" y="1136398"/>
                </a:lnTo>
                <a:lnTo>
                  <a:pt x="57159" y="1180117"/>
                </a:lnTo>
                <a:lnTo>
                  <a:pt x="45738" y="1224075"/>
                </a:lnTo>
                <a:lnTo>
                  <a:pt x="35593" y="1268245"/>
                </a:lnTo>
                <a:lnTo>
                  <a:pt x="26720" y="1312598"/>
                </a:lnTo>
                <a:lnTo>
                  <a:pt x="19118" y="1357107"/>
                </a:lnTo>
                <a:lnTo>
                  <a:pt x="12783" y="1401743"/>
                </a:lnTo>
                <a:lnTo>
                  <a:pt x="7711" y="1446479"/>
                </a:lnTo>
                <a:lnTo>
                  <a:pt x="3900" y="1491287"/>
                </a:lnTo>
                <a:lnTo>
                  <a:pt x="1346" y="1536139"/>
                </a:lnTo>
                <a:lnTo>
                  <a:pt x="47" y="1581007"/>
                </a:lnTo>
                <a:lnTo>
                  <a:pt x="0" y="1625862"/>
                </a:lnTo>
                <a:lnTo>
                  <a:pt x="1200" y="1670678"/>
                </a:lnTo>
                <a:lnTo>
                  <a:pt x="3646" y="1715426"/>
                </a:lnTo>
                <a:lnTo>
                  <a:pt x="7334" y="1760078"/>
                </a:lnTo>
                <a:lnTo>
                  <a:pt x="12261" y="1804607"/>
                </a:lnTo>
                <a:lnTo>
                  <a:pt x="18423" y="1848984"/>
                </a:lnTo>
                <a:lnTo>
                  <a:pt x="25819" y="1893182"/>
                </a:lnTo>
                <a:lnTo>
                  <a:pt x="34444" y="1937173"/>
                </a:lnTo>
                <a:lnTo>
                  <a:pt x="39418" y="1959262"/>
                </a:lnTo>
                <a:lnTo>
                  <a:pt x="556179" y="1959262"/>
                </a:lnTo>
                <a:lnTo>
                  <a:pt x="552409" y="1948524"/>
                </a:lnTo>
                <a:lnTo>
                  <a:pt x="538092" y="1901016"/>
                </a:lnTo>
                <a:lnTo>
                  <a:pt x="525893" y="1852767"/>
                </a:lnTo>
                <a:lnTo>
                  <a:pt x="515849" y="1803839"/>
                </a:lnTo>
                <a:lnTo>
                  <a:pt x="508259" y="1756429"/>
                </a:lnTo>
                <a:lnTo>
                  <a:pt x="502752" y="1709170"/>
                </a:lnTo>
                <a:lnTo>
                  <a:pt x="499294" y="1662110"/>
                </a:lnTo>
                <a:lnTo>
                  <a:pt x="497853" y="1615298"/>
                </a:lnTo>
                <a:lnTo>
                  <a:pt x="498394" y="1568782"/>
                </a:lnTo>
                <a:lnTo>
                  <a:pt x="500885" y="1522611"/>
                </a:lnTo>
                <a:lnTo>
                  <a:pt x="505290" y="1476832"/>
                </a:lnTo>
                <a:lnTo>
                  <a:pt x="511578" y="1431494"/>
                </a:lnTo>
                <a:lnTo>
                  <a:pt x="519714" y="1386646"/>
                </a:lnTo>
                <a:lnTo>
                  <a:pt x="529665" y="1342335"/>
                </a:lnTo>
                <a:lnTo>
                  <a:pt x="541397" y="1298610"/>
                </a:lnTo>
                <a:lnTo>
                  <a:pt x="554878" y="1255519"/>
                </a:lnTo>
                <a:lnTo>
                  <a:pt x="570072" y="1213110"/>
                </a:lnTo>
                <a:lnTo>
                  <a:pt x="586948" y="1171433"/>
                </a:lnTo>
                <a:lnTo>
                  <a:pt x="605470" y="1130535"/>
                </a:lnTo>
                <a:lnTo>
                  <a:pt x="625607" y="1090464"/>
                </a:lnTo>
                <a:lnTo>
                  <a:pt x="647323" y="1051269"/>
                </a:lnTo>
                <a:lnTo>
                  <a:pt x="670587" y="1012998"/>
                </a:lnTo>
                <a:lnTo>
                  <a:pt x="695363" y="975699"/>
                </a:lnTo>
                <a:lnTo>
                  <a:pt x="721619" y="939421"/>
                </a:lnTo>
                <a:lnTo>
                  <a:pt x="749322" y="904212"/>
                </a:lnTo>
                <a:lnTo>
                  <a:pt x="778437" y="870121"/>
                </a:lnTo>
                <a:lnTo>
                  <a:pt x="808931" y="837195"/>
                </a:lnTo>
                <a:lnTo>
                  <a:pt x="840771" y="805483"/>
                </a:lnTo>
                <a:lnTo>
                  <a:pt x="873922" y="775033"/>
                </a:lnTo>
                <a:lnTo>
                  <a:pt x="908353" y="745894"/>
                </a:lnTo>
                <a:lnTo>
                  <a:pt x="944028" y="718113"/>
                </a:lnTo>
                <a:lnTo>
                  <a:pt x="980915" y="691740"/>
                </a:lnTo>
                <a:lnTo>
                  <a:pt x="1018980" y="666823"/>
                </a:lnTo>
                <a:lnTo>
                  <a:pt x="1058189" y="643409"/>
                </a:lnTo>
                <a:lnTo>
                  <a:pt x="1098509" y="621547"/>
                </a:lnTo>
                <a:lnTo>
                  <a:pt x="1139906" y="601286"/>
                </a:lnTo>
                <a:lnTo>
                  <a:pt x="1182348" y="582674"/>
                </a:lnTo>
                <a:lnTo>
                  <a:pt x="1225800" y="565758"/>
                </a:lnTo>
                <a:lnTo>
                  <a:pt x="1270228" y="550588"/>
                </a:lnTo>
                <a:lnTo>
                  <a:pt x="1315600" y="537212"/>
                </a:lnTo>
                <a:lnTo>
                  <a:pt x="1361882" y="525678"/>
                </a:lnTo>
                <a:lnTo>
                  <a:pt x="1409040" y="516034"/>
                </a:lnTo>
                <a:lnTo>
                  <a:pt x="1456554" y="508411"/>
                </a:lnTo>
                <a:lnTo>
                  <a:pt x="1503915" y="502866"/>
                </a:lnTo>
                <a:lnTo>
                  <a:pt x="1551074" y="499366"/>
                </a:lnTo>
                <a:lnTo>
                  <a:pt x="1597983" y="497876"/>
                </a:lnTo>
                <a:lnTo>
                  <a:pt x="2457551" y="497876"/>
                </a:lnTo>
                <a:lnTo>
                  <a:pt x="2457551" y="242042"/>
                </a:lnTo>
                <a:lnTo>
                  <a:pt x="2415722" y="216814"/>
                </a:lnTo>
                <a:lnTo>
                  <a:pt x="2374880" y="193841"/>
                </a:lnTo>
                <a:lnTo>
                  <a:pt x="2333574" y="172171"/>
                </a:lnTo>
                <a:lnTo>
                  <a:pt x="2291831" y="151800"/>
                </a:lnTo>
                <a:lnTo>
                  <a:pt x="2249680" y="132725"/>
                </a:lnTo>
                <a:lnTo>
                  <a:pt x="2207148" y="114943"/>
                </a:lnTo>
                <a:lnTo>
                  <a:pt x="2164264" y="98450"/>
                </a:lnTo>
                <a:lnTo>
                  <a:pt x="2121055" y="83244"/>
                </a:lnTo>
                <a:lnTo>
                  <a:pt x="2077549" y="69322"/>
                </a:lnTo>
                <a:lnTo>
                  <a:pt x="2033775" y="56680"/>
                </a:lnTo>
                <a:lnTo>
                  <a:pt x="1989760" y="45315"/>
                </a:lnTo>
                <a:lnTo>
                  <a:pt x="1945532" y="35225"/>
                </a:lnTo>
                <a:lnTo>
                  <a:pt x="1901119" y="26405"/>
                </a:lnTo>
                <a:lnTo>
                  <a:pt x="1856549" y="18854"/>
                </a:lnTo>
                <a:lnTo>
                  <a:pt x="1811851" y="12567"/>
                </a:lnTo>
                <a:lnTo>
                  <a:pt x="1767051" y="7542"/>
                </a:lnTo>
                <a:lnTo>
                  <a:pt x="1722179" y="3776"/>
                </a:lnTo>
                <a:lnTo>
                  <a:pt x="1677262" y="1266"/>
                </a:lnTo>
                <a:lnTo>
                  <a:pt x="1632327" y="8"/>
                </a:lnTo>
                <a:lnTo>
                  <a:pt x="1587404" y="0"/>
                </a:lnTo>
                <a:close/>
              </a:path>
              <a:path w="2458084" h="1959609">
                <a:moveTo>
                  <a:pt x="2457551" y="497876"/>
                </a:moveTo>
                <a:lnTo>
                  <a:pt x="1597983" y="497876"/>
                </a:lnTo>
                <a:lnTo>
                  <a:pt x="1644593" y="498365"/>
                </a:lnTo>
                <a:lnTo>
                  <a:pt x="1690856" y="500798"/>
                </a:lnTo>
                <a:lnTo>
                  <a:pt x="1736724" y="505142"/>
                </a:lnTo>
                <a:lnTo>
                  <a:pt x="1782148" y="511364"/>
                </a:lnTo>
                <a:lnTo>
                  <a:pt x="1827080" y="519430"/>
                </a:lnTo>
                <a:lnTo>
                  <a:pt x="1871472" y="529307"/>
                </a:lnTo>
                <a:lnTo>
                  <a:pt x="1915274" y="540962"/>
                </a:lnTo>
                <a:lnTo>
                  <a:pt x="1958439" y="554361"/>
                </a:lnTo>
                <a:lnTo>
                  <a:pt x="2000918" y="569471"/>
                </a:lnTo>
                <a:lnTo>
                  <a:pt x="2042664" y="586259"/>
                </a:lnTo>
                <a:lnTo>
                  <a:pt x="2083626" y="604691"/>
                </a:lnTo>
                <a:lnTo>
                  <a:pt x="2123758" y="624733"/>
                </a:lnTo>
                <a:lnTo>
                  <a:pt x="2163010" y="646353"/>
                </a:lnTo>
                <a:lnTo>
                  <a:pt x="2201335" y="669517"/>
                </a:lnTo>
                <a:lnTo>
                  <a:pt x="2238683" y="694192"/>
                </a:lnTo>
                <a:lnTo>
                  <a:pt x="2275007" y="720345"/>
                </a:lnTo>
                <a:lnTo>
                  <a:pt x="2310258" y="747941"/>
                </a:lnTo>
                <a:lnTo>
                  <a:pt x="2344387" y="776948"/>
                </a:lnTo>
                <a:lnTo>
                  <a:pt x="2377347" y="807333"/>
                </a:lnTo>
                <a:lnTo>
                  <a:pt x="2409089" y="839061"/>
                </a:lnTo>
                <a:lnTo>
                  <a:pt x="2439564" y="872100"/>
                </a:lnTo>
                <a:lnTo>
                  <a:pt x="2457551" y="893267"/>
                </a:lnTo>
                <a:lnTo>
                  <a:pt x="2457551" y="497876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87" y="26407"/>
            <a:ext cx="2754697" cy="148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6407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342630" y="2915124"/>
            <a:ext cx="9302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200" b="1" dirty="0">
                <a:solidFill>
                  <a:srgbClr val="542012"/>
                </a:solidFill>
                <a:cs typeface="Arial"/>
              </a:rPr>
              <a:t>Консультационные услуги</a:t>
            </a:r>
            <a:endParaRPr lang="ru-RU" sz="22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68507" y="3931966"/>
            <a:ext cx="6934200" cy="1243143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-515768" y="4168816"/>
            <a:ext cx="9302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200" b="1" dirty="0">
                <a:solidFill>
                  <a:srgbClr val="542012"/>
                </a:solidFill>
                <a:cs typeface="Arial"/>
              </a:rPr>
              <a:t>Семинары, тренинги, обучающие мероприятия</a:t>
            </a:r>
            <a:endParaRPr lang="ru-RU" sz="22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84990" y="5497030"/>
            <a:ext cx="6940955" cy="1374326"/>
            <a:chOff x="-6978" y="2648690"/>
            <a:chExt cx="7169778" cy="159575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-6978" y="2801009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-485775" y="5779633"/>
            <a:ext cx="9302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Регистрация организационной формы (ИП,ООО)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11" name="object 17">
            <a:extLst>
              <a:ext uri="{FF2B5EF4-FFF2-40B4-BE49-F238E27FC236}">
                <a16:creationId xmlns:a16="http://schemas.microsoft.com/office/drawing/2014/main" id="{234E6499-D756-22E7-BB17-56730305C0C4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6C82C227-7109-6CC0-9866-D734E116189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1E48D14D-BA5A-F4EC-2381-2C7536EE850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26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2300" y="1772370"/>
            <a:ext cx="6934200" cy="1348980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79500" y="939151"/>
            <a:ext cx="5084594" cy="920627"/>
            <a:chOff x="197852" y="1957276"/>
            <a:chExt cx="5044708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197852" y="2004220"/>
              <a:ext cx="4948678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САМОЗАНЯТЫЙ</a:t>
              </a:r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7314D8BE-54B1-4836-AB96-DAFFAC50607E}"/>
              </a:ext>
            </a:extLst>
          </p:cNvPr>
          <p:cNvSpPr/>
          <p:nvPr/>
        </p:nvSpPr>
        <p:spPr>
          <a:xfrm>
            <a:off x="8234299" y="5614670"/>
            <a:ext cx="2458085" cy="1959610"/>
          </a:xfrm>
          <a:custGeom>
            <a:avLst/>
            <a:gdLst/>
            <a:ahLst/>
            <a:cxnLst/>
            <a:rect l="l" t="t" r="r" b="b"/>
            <a:pathLst>
              <a:path w="2458084" h="1959609">
                <a:moveTo>
                  <a:pt x="1587404" y="0"/>
                </a:moveTo>
                <a:lnTo>
                  <a:pt x="1542519" y="1237"/>
                </a:lnTo>
                <a:lnTo>
                  <a:pt x="1497701" y="3718"/>
                </a:lnTo>
                <a:lnTo>
                  <a:pt x="1452979" y="7439"/>
                </a:lnTo>
                <a:lnTo>
                  <a:pt x="1408378" y="12397"/>
                </a:lnTo>
                <a:lnTo>
                  <a:pt x="1363929" y="18589"/>
                </a:lnTo>
                <a:lnTo>
                  <a:pt x="1319659" y="26012"/>
                </a:lnTo>
                <a:lnTo>
                  <a:pt x="1275595" y="34663"/>
                </a:lnTo>
                <a:lnTo>
                  <a:pt x="1231765" y="44538"/>
                </a:lnTo>
                <a:lnTo>
                  <a:pt x="1188199" y="55634"/>
                </a:lnTo>
                <a:lnTo>
                  <a:pt x="1144923" y="67949"/>
                </a:lnTo>
                <a:lnTo>
                  <a:pt x="1101965" y="81479"/>
                </a:lnTo>
                <a:lnTo>
                  <a:pt x="1059354" y="96222"/>
                </a:lnTo>
                <a:lnTo>
                  <a:pt x="1017118" y="112173"/>
                </a:lnTo>
                <a:lnTo>
                  <a:pt x="975284" y="129331"/>
                </a:lnTo>
                <a:lnTo>
                  <a:pt x="933880" y="147691"/>
                </a:lnTo>
                <a:lnTo>
                  <a:pt x="892935" y="167251"/>
                </a:lnTo>
                <a:lnTo>
                  <a:pt x="852476" y="188008"/>
                </a:lnTo>
                <a:lnTo>
                  <a:pt x="812532" y="209959"/>
                </a:lnTo>
                <a:lnTo>
                  <a:pt x="773130" y="233100"/>
                </a:lnTo>
                <a:lnTo>
                  <a:pt x="734298" y="257428"/>
                </a:lnTo>
                <a:lnTo>
                  <a:pt x="696064" y="282941"/>
                </a:lnTo>
                <a:lnTo>
                  <a:pt x="658456" y="309634"/>
                </a:lnTo>
                <a:lnTo>
                  <a:pt x="621503" y="337506"/>
                </a:lnTo>
                <a:lnTo>
                  <a:pt x="585232" y="366553"/>
                </a:lnTo>
                <a:lnTo>
                  <a:pt x="549670" y="396772"/>
                </a:lnTo>
                <a:lnTo>
                  <a:pt x="514847" y="428160"/>
                </a:lnTo>
                <a:lnTo>
                  <a:pt x="480790" y="460713"/>
                </a:lnTo>
                <a:lnTo>
                  <a:pt x="447527" y="494429"/>
                </a:lnTo>
                <a:lnTo>
                  <a:pt x="415083" y="529307"/>
                </a:lnTo>
                <a:lnTo>
                  <a:pt x="383494" y="565336"/>
                </a:lnTo>
                <a:lnTo>
                  <a:pt x="352781" y="602521"/>
                </a:lnTo>
                <a:lnTo>
                  <a:pt x="323169" y="640589"/>
                </a:lnTo>
                <a:lnTo>
                  <a:pt x="294877" y="679260"/>
                </a:lnTo>
                <a:lnTo>
                  <a:pt x="267901" y="718506"/>
                </a:lnTo>
                <a:lnTo>
                  <a:pt x="242239" y="758297"/>
                </a:lnTo>
                <a:lnTo>
                  <a:pt x="217886" y="798607"/>
                </a:lnTo>
                <a:lnTo>
                  <a:pt x="194841" y="839407"/>
                </a:lnTo>
                <a:lnTo>
                  <a:pt x="173099" y="880670"/>
                </a:lnTo>
                <a:lnTo>
                  <a:pt x="152659" y="922367"/>
                </a:lnTo>
                <a:lnTo>
                  <a:pt x="133516" y="964472"/>
                </a:lnTo>
                <a:lnTo>
                  <a:pt x="115668" y="1006955"/>
                </a:lnTo>
                <a:lnTo>
                  <a:pt x="99111" y="1049789"/>
                </a:lnTo>
                <a:lnTo>
                  <a:pt x="83843" y="1092946"/>
                </a:lnTo>
                <a:lnTo>
                  <a:pt x="69860" y="1136398"/>
                </a:lnTo>
                <a:lnTo>
                  <a:pt x="57159" y="1180117"/>
                </a:lnTo>
                <a:lnTo>
                  <a:pt x="45738" y="1224075"/>
                </a:lnTo>
                <a:lnTo>
                  <a:pt x="35593" y="1268245"/>
                </a:lnTo>
                <a:lnTo>
                  <a:pt x="26720" y="1312598"/>
                </a:lnTo>
                <a:lnTo>
                  <a:pt x="19118" y="1357107"/>
                </a:lnTo>
                <a:lnTo>
                  <a:pt x="12783" y="1401743"/>
                </a:lnTo>
                <a:lnTo>
                  <a:pt x="7711" y="1446479"/>
                </a:lnTo>
                <a:lnTo>
                  <a:pt x="3900" y="1491287"/>
                </a:lnTo>
                <a:lnTo>
                  <a:pt x="1346" y="1536139"/>
                </a:lnTo>
                <a:lnTo>
                  <a:pt x="47" y="1581007"/>
                </a:lnTo>
                <a:lnTo>
                  <a:pt x="0" y="1625862"/>
                </a:lnTo>
                <a:lnTo>
                  <a:pt x="1200" y="1670678"/>
                </a:lnTo>
                <a:lnTo>
                  <a:pt x="3646" y="1715426"/>
                </a:lnTo>
                <a:lnTo>
                  <a:pt x="7334" y="1760078"/>
                </a:lnTo>
                <a:lnTo>
                  <a:pt x="12261" y="1804607"/>
                </a:lnTo>
                <a:lnTo>
                  <a:pt x="18423" y="1848984"/>
                </a:lnTo>
                <a:lnTo>
                  <a:pt x="25819" y="1893182"/>
                </a:lnTo>
                <a:lnTo>
                  <a:pt x="34444" y="1937173"/>
                </a:lnTo>
                <a:lnTo>
                  <a:pt x="39418" y="1959262"/>
                </a:lnTo>
                <a:lnTo>
                  <a:pt x="556179" y="1959262"/>
                </a:lnTo>
                <a:lnTo>
                  <a:pt x="552409" y="1948524"/>
                </a:lnTo>
                <a:lnTo>
                  <a:pt x="538092" y="1901016"/>
                </a:lnTo>
                <a:lnTo>
                  <a:pt x="525893" y="1852767"/>
                </a:lnTo>
                <a:lnTo>
                  <a:pt x="515849" y="1803839"/>
                </a:lnTo>
                <a:lnTo>
                  <a:pt x="508259" y="1756429"/>
                </a:lnTo>
                <a:lnTo>
                  <a:pt x="502752" y="1709170"/>
                </a:lnTo>
                <a:lnTo>
                  <a:pt x="499294" y="1662110"/>
                </a:lnTo>
                <a:lnTo>
                  <a:pt x="497853" y="1615298"/>
                </a:lnTo>
                <a:lnTo>
                  <a:pt x="498394" y="1568782"/>
                </a:lnTo>
                <a:lnTo>
                  <a:pt x="500885" y="1522611"/>
                </a:lnTo>
                <a:lnTo>
                  <a:pt x="505290" y="1476832"/>
                </a:lnTo>
                <a:lnTo>
                  <a:pt x="511578" y="1431494"/>
                </a:lnTo>
                <a:lnTo>
                  <a:pt x="519714" y="1386646"/>
                </a:lnTo>
                <a:lnTo>
                  <a:pt x="529665" y="1342335"/>
                </a:lnTo>
                <a:lnTo>
                  <a:pt x="541397" y="1298610"/>
                </a:lnTo>
                <a:lnTo>
                  <a:pt x="554878" y="1255519"/>
                </a:lnTo>
                <a:lnTo>
                  <a:pt x="570072" y="1213110"/>
                </a:lnTo>
                <a:lnTo>
                  <a:pt x="586948" y="1171433"/>
                </a:lnTo>
                <a:lnTo>
                  <a:pt x="605470" y="1130535"/>
                </a:lnTo>
                <a:lnTo>
                  <a:pt x="625607" y="1090464"/>
                </a:lnTo>
                <a:lnTo>
                  <a:pt x="647323" y="1051269"/>
                </a:lnTo>
                <a:lnTo>
                  <a:pt x="670587" y="1012998"/>
                </a:lnTo>
                <a:lnTo>
                  <a:pt x="695363" y="975699"/>
                </a:lnTo>
                <a:lnTo>
                  <a:pt x="721619" y="939421"/>
                </a:lnTo>
                <a:lnTo>
                  <a:pt x="749322" y="904212"/>
                </a:lnTo>
                <a:lnTo>
                  <a:pt x="778437" y="870121"/>
                </a:lnTo>
                <a:lnTo>
                  <a:pt x="808931" y="837195"/>
                </a:lnTo>
                <a:lnTo>
                  <a:pt x="840771" y="805483"/>
                </a:lnTo>
                <a:lnTo>
                  <a:pt x="873922" y="775033"/>
                </a:lnTo>
                <a:lnTo>
                  <a:pt x="908353" y="745894"/>
                </a:lnTo>
                <a:lnTo>
                  <a:pt x="944028" y="718113"/>
                </a:lnTo>
                <a:lnTo>
                  <a:pt x="980915" y="691740"/>
                </a:lnTo>
                <a:lnTo>
                  <a:pt x="1018980" y="666823"/>
                </a:lnTo>
                <a:lnTo>
                  <a:pt x="1058189" y="643409"/>
                </a:lnTo>
                <a:lnTo>
                  <a:pt x="1098509" y="621547"/>
                </a:lnTo>
                <a:lnTo>
                  <a:pt x="1139906" y="601286"/>
                </a:lnTo>
                <a:lnTo>
                  <a:pt x="1182348" y="582674"/>
                </a:lnTo>
                <a:lnTo>
                  <a:pt x="1225800" y="565758"/>
                </a:lnTo>
                <a:lnTo>
                  <a:pt x="1270228" y="550588"/>
                </a:lnTo>
                <a:lnTo>
                  <a:pt x="1315600" y="537212"/>
                </a:lnTo>
                <a:lnTo>
                  <a:pt x="1361882" y="525678"/>
                </a:lnTo>
                <a:lnTo>
                  <a:pt x="1409040" y="516034"/>
                </a:lnTo>
                <a:lnTo>
                  <a:pt x="1456554" y="508411"/>
                </a:lnTo>
                <a:lnTo>
                  <a:pt x="1503915" y="502866"/>
                </a:lnTo>
                <a:lnTo>
                  <a:pt x="1551074" y="499366"/>
                </a:lnTo>
                <a:lnTo>
                  <a:pt x="1597983" y="497876"/>
                </a:lnTo>
                <a:lnTo>
                  <a:pt x="2457551" y="497876"/>
                </a:lnTo>
                <a:lnTo>
                  <a:pt x="2457551" y="242042"/>
                </a:lnTo>
                <a:lnTo>
                  <a:pt x="2415722" y="216814"/>
                </a:lnTo>
                <a:lnTo>
                  <a:pt x="2374880" y="193841"/>
                </a:lnTo>
                <a:lnTo>
                  <a:pt x="2333574" y="172171"/>
                </a:lnTo>
                <a:lnTo>
                  <a:pt x="2291831" y="151800"/>
                </a:lnTo>
                <a:lnTo>
                  <a:pt x="2249680" y="132725"/>
                </a:lnTo>
                <a:lnTo>
                  <a:pt x="2207148" y="114943"/>
                </a:lnTo>
                <a:lnTo>
                  <a:pt x="2164264" y="98450"/>
                </a:lnTo>
                <a:lnTo>
                  <a:pt x="2121055" y="83244"/>
                </a:lnTo>
                <a:lnTo>
                  <a:pt x="2077549" y="69322"/>
                </a:lnTo>
                <a:lnTo>
                  <a:pt x="2033775" y="56680"/>
                </a:lnTo>
                <a:lnTo>
                  <a:pt x="1989760" y="45315"/>
                </a:lnTo>
                <a:lnTo>
                  <a:pt x="1945532" y="35225"/>
                </a:lnTo>
                <a:lnTo>
                  <a:pt x="1901119" y="26405"/>
                </a:lnTo>
                <a:lnTo>
                  <a:pt x="1856549" y="18854"/>
                </a:lnTo>
                <a:lnTo>
                  <a:pt x="1811851" y="12567"/>
                </a:lnTo>
                <a:lnTo>
                  <a:pt x="1767051" y="7542"/>
                </a:lnTo>
                <a:lnTo>
                  <a:pt x="1722179" y="3776"/>
                </a:lnTo>
                <a:lnTo>
                  <a:pt x="1677262" y="1266"/>
                </a:lnTo>
                <a:lnTo>
                  <a:pt x="1632327" y="8"/>
                </a:lnTo>
                <a:lnTo>
                  <a:pt x="1587404" y="0"/>
                </a:lnTo>
                <a:close/>
              </a:path>
              <a:path w="2458084" h="1959609">
                <a:moveTo>
                  <a:pt x="2457551" y="497876"/>
                </a:moveTo>
                <a:lnTo>
                  <a:pt x="1597983" y="497876"/>
                </a:lnTo>
                <a:lnTo>
                  <a:pt x="1644593" y="498365"/>
                </a:lnTo>
                <a:lnTo>
                  <a:pt x="1690856" y="500798"/>
                </a:lnTo>
                <a:lnTo>
                  <a:pt x="1736724" y="505142"/>
                </a:lnTo>
                <a:lnTo>
                  <a:pt x="1782148" y="511364"/>
                </a:lnTo>
                <a:lnTo>
                  <a:pt x="1827080" y="519430"/>
                </a:lnTo>
                <a:lnTo>
                  <a:pt x="1871472" y="529307"/>
                </a:lnTo>
                <a:lnTo>
                  <a:pt x="1915274" y="540962"/>
                </a:lnTo>
                <a:lnTo>
                  <a:pt x="1958439" y="554361"/>
                </a:lnTo>
                <a:lnTo>
                  <a:pt x="2000918" y="569471"/>
                </a:lnTo>
                <a:lnTo>
                  <a:pt x="2042664" y="586259"/>
                </a:lnTo>
                <a:lnTo>
                  <a:pt x="2083626" y="604691"/>
                </a:lnTo>
                <a:lnTo>
                  <a:pt x="2123758" y="624733"/>
                </a:lnTo>
                <a:lnTo>
                  <a:pt x="2163010" y="646353"/>
                </a:lnTo>
                <a:lnTo>
                  <a:pt x="2201335" y="669517"/>
                </a:lnTo>
                <a:lnTo>
                  <a:pt x="2238683" y="694192"/>
                </a:lnTo>
                <a:lnTo>
                  <a:pt x="2275007" y="720345"/>
                </a:lnTo>
                <a:lnTo>
                  <a:pt x="2310258" y="747941"/>
                </a:lnTo>
                <a:lnTo>
                  <a:pt x="2344387" y="776948"/>
                </a:lnTo>
                <a:lnTo>
                  <a:pt x="2377347" y="807333"/>
                </a:lnTo>
                <a:lnTo>
                  <a:pt x="2409089" y="839061"/>
                </a:lnTo>
                <a:lnTo>
                  <a:pt x="2439564" y="872100"/>
                </a:lnTo>
                <a:lnTo>
                  <a:pt x="2457551" y="893267"/>
                </a:lnTo>
                <a:lnTo>
                  <a:pt x="2457551" y="497876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23" y="217161"/>
            <a:ext cx="2507974" cy="13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-20536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561975" y="1826297"/>
            <a:ext cx="930275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Консультационные услуги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Семинары, тренинги, обучающие мероприятия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Регистрация организационной формы (ИП,ООО)</a:t>
            </a:r>
            <a:endParaRPr lang="ru-RU" sz="2000" b="1" spc="-1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22300" y="3265520"/>
            <a:ext cx="6934200" cy="1128297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-565488" y="3524000"/>
            <a:ext cx="9302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663300"/>
                </a:solidFill>
                <a:cs typeface="Arial"/>
              </a:rPr>
              <a:t>Размещение на </a:t>
            </a:r>
            <a:r>
              <a:rPr lang="ru-RU" sz="2000" b="1" cap="all" dirty="0">
                <a:solidFill>
                  <a:srgbClr val="663300"/>
                </a:solidFill>
              </a:rPr>
              <a:t>ЭЛЕКТРОННОЙ ТОРГОВОЙ ПЛОЩАДКЕ </a:t>
            </a:r>
            <a:r>
              <a:rPr lang="en-US" sz="2000" b="1" cap="all" dirty="0">
                <a:solidFill>
                  <a:srgbClr val="663300"/>
                </a:solidFill>
              </a:rPr>
              <a:t>OZON</a:t>
            </a:r>
            <a:endParaRPr lang="ru-RU" sz="2000" b="1" cap="all" dirty="0">
              <a:solidFill>
                <a:srgbClr val="6633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7168" y="4599879"/>
            <a:ext cx="6934200" cy="762937"/>
            <a:chOff x="0" y="2648690"/>
            <a:chExt cx="7162800" cy="144343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-554409" y="4611394"/>
            <a:ext cx="9302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Реклама на радиостанциях Томской области, социальной сети (</a:t>
            </a:r>
            <a:r>
              <a:rPr lang="ru-RU" sz="2000" b="1" dirty="0" err="1">
                <a:solidFill>
                  <a:srgbClr val="542012"/>
                </a:solidFill>
              </a:rPr>
              <a:t>Вконтакт</a:t>
            </a:r>
            <a:r>
              <a:rPr lang="ru-RU" sz="2000" b="1" dirty="0">
                <a:solidFill>
                  <a:srgbClr val="542012"/>
                </a:solidFill>
              </a:rPr>
              <a:t>)</a:t>
            </a:r>
            <a:r>
              <a:rPr lang="ru-RU" sz="2000" b="1" dirty="0">
                <a:solidFill>
                  <a:srgbClr val="542012"/>
                </a:solidFill>
                <a:cs typeface="Arial"/>
              </a:rPr>
              <a:t> 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22300" y="5580393"/>
            <a:ext cx="6934200" cy="566408"/>
            <a:chOff x="0" y="2648690"/>
            <a:chExt cx="7162800" cy="144343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-501177" y="5677853"/>
            <a:ext cx="9302750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Афиша в маршрутных автобусах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CD40B2-FA4E-A246-E6EF-801A3A9DA636}"/>
              </a:ext>
            </a:extLst>
          </p:cNvPr>
          <p:cNvGrpSpPr/>
          <p:nvPr/>
        </p:nvGrpSpPr>
        <p:grpSpPr>
          <a:xfrm>
            <a:off x="618787" y="6352268"/>
            <a:ext cx="6934200" cy="566408"/>
            <a:chOff x="0" y="2648690"/>
            <a:chExt cx="7162800" cy="144343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5C1D103-1383-87BC-D8F0-8D77EC5C59C6}"/>
                </a:ext>
              </a:extLst>
            </p:cNvPr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022D87-BEB6-A544-CC20-5CE68AE9D7C7}"/>
                </a:ext>
              </a:extLst>
            </p:cNvPr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D46879-C3EE-6053-00EE-F116E290E60E}"/>
              </a:ext>
            </a:extLst>
          </p:cNvPr>
          <p:cNvSpPr/>
          <p:nvPr/>
        </p:nvSpPr>
        <p:spPr>
          <a:xfrm>
            <a:off x="-501177" y="6394420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Участие в Фестивалях, Форумах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15" name="object 17">
            <a:extLst>
              <a:ext uri="{FF2B5EF4-FFF2-40B4-BE49-F238E27FC236}">
                <a16:creationId xmlns:a16="http://schemas.microsoft.com/office/drawing/2014/main" id="{DBBD4730-8ED5-ACAE-136F-2F9FC7B351EC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34CCF8E1-9181-5106-D72E-B155F1A164B7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9">
              <a:extLst>
                <a:ext uri="{FF2B5EF4-FFF2-40B4-BE49-F238E27FC236}">
                  <a16:creationId xmlns:a16="http://schemas.microsoft.com/office/drawing/2014/main" id="{8D8DC895-70CF-7AB4-1786-226D4E920EC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31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60793" y="1651000"/>
            <a:ext cx="6303239" cy="1897274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32782" y="919690"/>
            <a:ext cx="6703704" cy="922452"/>
            <a:chOff x="-388031" y="1985992"/>
            <a:chExt cx="6036091" cy="68121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4249" y="1985992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-388031" y="2063822"/>
              <a:ext cx="603609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Действующий предприниматель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82" y="150869"/>
            <a:ext cx="2190400" cy="118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861767-57AD-F594-C526-91650D78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" y="23516"/>
            <a:ext cx="2635589" cy="8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48435" y="1734908"/>
            <a:ext cx="9302750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Консультационные услуги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Семинары, тренинги, обучающие мероприятия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Размещение на </a:t>
            </a:r>
            <a:r>
              <a:rPr lang="ru-RU" b="1" cap="all" dirty="0">
                <a:solidFill>
                  <a:schemeClr val="accent2">
                    <a:lumMod val="75000"/>
                  </a:schemeClr>
                </a:solidFill>
              </a:rPr>
              <a:t>ЭТП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Реклама на радиостанциях Томской области, социальной сети 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Вконтакт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, участие в Фестивалях, Форумах</a:t>
            </a:r>
            <a:endParaRPr lang="ru-RU" b="1" spc="-15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b="1" cap="all" dirty="0">
              <a:solidFill>
                <a:srgbClr val="6633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50255" y="3646916"/>
            <a:ext cx="6303239" cy="456246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80" name="Picture 8" descr="https://ved.tomsk.ru/local/templates/ved/img/main/logo_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58" y="3471660"/>
            <a:ext cx="3344175" cy="9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89271" y="4027151"/>
            <a:ext cx="5486400" cy="501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5913" tIns="1353820" rIns="555913" bIns="462280" numCol="1" spcCol="1270" anchor="t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65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643841" y="3638892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 err="1">
                <a:solidFill>
                  <a:srgbClr val="542012"/>
                </a:solidFill>
                <a:cs typeface="Arial"/>
              </a:rPr>
              <a:t>Выставочно</a:t>
            </a:r>
            <a:r>
              <a:rPr lang="ru-RU" sz="2000" b="1" dirty="0">
                <a:solidFill>
                  <a:srgbClr val="542012"/>
                </a:solidFill>
                <a:cs typeface="Arial"/>
              </a:rPr>
              <a:t>-ярмарочные мероприятия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50255" y="4246409"/>
            <a:ext cx="6357131" cy="442500"/>
            <a:chOff x="0" y="2648690"/>
            <a:chExt cx="7162800" cy="144343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2648690"/>
              <a:ext cx="7162800" cy="972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50255" y="4827523"/>
            <a:ext cx="6340444" cy="525127"/>
            <a:chOff x="0" y="2648690"/>
            <a:chExt cx="7162800" cy="14434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-648435" y="4256037"/>
            <a:ext cx="7152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Бизнес-миссии, Бизнес-туры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-648435" y="4881776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>
                <a:solidFill>
                  <a:srgbClr val="542012"/>
                </a:solidFill>
                <a:cs typeface="Arial"/>
              </a:rPr>
              <a:t>Стажировки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60793" y="5491264"/>
            <a:ext cx="6340444" cy="496359"/>
            <a:chOff x="0" y="2648690"/>
            <a:chExt cx="7162800" cy="144343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-696218" y="5542876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en-US" sz="2000" b="1" dirty="0"/>
              <a:t>2gis.ru </a:t>
            </a:r>
            <a:r>
              <a:rPr lang="ru-RU" sz="2000" b="1" dirty="0"/>
              <a:t>и рекламное продвижение</a:t>
            </a:r>
            <a:endParaRPr lang="ru-RU" sz="2000" b="1" spc="-1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64007" y="6168615"/>
            <a:ext cx="6340444" cy="496359"/>
            <a:chOff x="0" y="2648690"/>
            <a:chExt cx="7162800" cy="144343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648435" y="6213252"/>
            <a:ext cx="9302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/>
              <a:t>Комплексные услуги для развития бизнеса</a:t>
            </a:r>
            <a:r>
              <a:rPr lang="ru-RU" sz="2000" b="1" dirty="0">
                <a:solidFill>
                  <a:srgbClr val="FF0000"/>
                </a:solidFill>
              </a:rPr>
              <a:t>*</a:t>
            </a:r>
            <a:endParaRPr lang="ru-RU" sz="2000" b="1" spc="-15" dirty="0"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E402EEC-4DF8-2E67-3CBE-3CEF8767424B}"/>
              </a:ext>
            </a:extLst>
          </p:cNvPr>
          <p:cNvGrpSpPr/>
          <p:nvPr/>
        </p:nvGrpSpPr>
        <p:grpSpPr>
          <a:xfrm>
            <a:off x="550255" y="6829715"/>
            <a:ext cx="6340444" cy="496359"/>
            <a:chOff x="0" y="2648690"/>
            <a:chExt cx="7162800" cy="144343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08625B0-80A4-8E2F-9F9B-DE519801EC73}"/>
                </a:ext>
              </a:extLst>
            </p:cNvPr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CABCCB-4843-786B-6685-DAE01D31F4EF}"/>
                </a:ext>
              </a:extLst>
            </p:cNvPr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38BD13-06C7-4A0A-5ABE-988AB215867F}"/>
              </a:ext>
            </a:extLst>
          </p:cNvPr>
          <p:cNvSpPr/>
          <p:nvPr/>
        </p:nvSpPr>
        <p:spPr>
          <a:xfrm>
            <a:off x="-648436" y="6856524"/>
            <a:ext cx="9652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000" b="1" dirty="0"/>
              <a:t>Акселерационные программы для экспортеров</a:t>
            </a:r>
            <a:r>
              <a:rPr lang="ru-RU" sz="2000" b="1" dirty="0">
                <a:solidFill>
                  <a:srgbClr val="FF0000"/>
                </a:solidFill>
              </a:rPr>
              <a:t>**</a:t>
            </a:r>
            <a:endParaRPr lang="ru-RU" sz="2000" b="1" spc="-15" dirty="0"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264497" y="1670204"/>
            <a:ext cx="3174670" cy="1447594"/>
            <a:chOff x="7264497" y="1670204"/>
            <a:chExt cx="3174670" cy="1447594"/>
          </a:xfrm>
        </p:grpSpPr>
        <p:pic>
          <p:nvPicPr>
            <p:cNvPr id="3074" name="Picture 2" descr="https://mb.tomsk.ru/upload/content/cis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97" y="1670204"/>
              <a:ext cx="980628" cy="144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Заголовок 1">
              <a:extLst>
                <a:ext uri="{FF2B5EF4-FFF2-40B4-BE49-F238E27FC236}">
                  <a16:creationId xmlns:a16="http://schemas.microsoft.com/office/drawing/2014/main" id="{F5C3287E-EB0D-D600-18CC-0790333C02F4}"/>
                </a:ext>
              </a:extLst>
            </p:cNvPr>
            <p:cNvSpPr txBox="1">
              <a:spLocks/>
            </p:cNvSpPr>
            <p:nvPr/>
          </p:nvSpPr>
          <p:spPr>
            <a:xfrm>
              <a:off x="8199974" y="2011502"/>
              <a:ext cx="2239193" cy="923330"/>
            </a:xfrm>
            <a:prstGeom prst="rect">
              <a:avLst/>
            </a:prstGeom>
          </p:spPr>
          <p:txBody>
            <a:bodyPr/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defTabSz="829178"/>
              <a:r>
                <a:rPr lang="ru-RU" b="1" kern="0" dirty="0">
                  <a:solidFill>
                    <a:srgbClr val="C0504D">
                      <a:lumMod val="50000"/>
                    </a:srgbClr>
                  </a:solidFill>
                  <a:latin typeface="+mn-lt"/>
                </a:rPr>
                <a:t>Центр Инноваций</a:t>
              </a:r>
              <a:br>
                <a:rPr lang="ru-RU" b="1" kern="0" dirty="0">
                  <a:solidFill>
                    <a:srgbClr val="C0504D">
                      <a:lumMod val="50000"/>
                    </a:srgbClr>
                  </a:solidFill>
                  <a:latin typeface="+mn-lt"/>
                </a:rPr>
              </a:br>
              <a:r>
                <a:rPr lang="ru-RU" b="1" kern="0" dirty="0">
                  <a:solidFill>
                    <a:srgbClr val="C0504D">
                      <a:lumMod val="50000"/>
                    </a:srgbClr>
                  </a:solidFill>
                  <a:latin typeface="+mn-lt"/>
                </a:rPr>
                <a:t>Социальной Сферы</a:t>
              </a:r>
              <a:br>
                <a:rPr lang="ru-RU" b="1" kern="0" dirty="0">
                  <a:solidFill>
                    <a:srgbClr val="C0504D">
                      <a:lumMod val="50000"/>
                    </a:srgbClr>
                  </a:solidFill>
                  <a:latin typeface="+mn-lt"/>
                </a:rPr>
              </a:br>
              <a:r>
                <a:rPr lang="ru-RU" b="1" kern="0" dirty="0">
                  <a:solidFill>
                    <a:srgbClr val="C0504D">
                      <a:lumMod val="50000"/>
                    </a:srgbClr>
                  </a:solidFill>
                  <a:latin typeface="+mn-lt"/>
                </a:rPr>
                <a:t>Томской области</a:t>
              </a:r>
              <a:endParaRPr lang="ru-RU" sz="16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40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675" y="361315"/>
            <a:ext cx="553720" cy="119380"/>
          </a:xfrm>
          <a:custGeom>
            <a:avLst/>
            <a:gdLst/>
            <a:ahLst/>
            <a:cxnLst/>
            <a:rect l="l" t="t" r="r" b="b"/>
            <a:pathLst>
              <a:path w="553719" h="119379">
                <a:moveTo>
                  <a:pt x="553212" y="0"/>
                </a:moveTo>
                <a:lnTo>
                  <a:pt x="0" y="0"/>
                </a:lnTo>
                <a:lnTo>
                  <a:pt x="0" y="118872"/>
                </a:lnTo>
                <a:lnTo>
                  <a:pt x="553212" y="118872"/>
                </a:lnTo>
                <a:lnTo>
                  <a:pt x="553212" y="0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7FBD4-EA07-4579-99D5-3A911395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5E0140-2050-695C-E95D-ACE44DA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3" y="1193800"/>
            <a:ext cx="9539677" cy="615553"/>
          </a:xfrm>
        </p:spPr>
        <p:txBody>
          <a:bodyPr/>
          <a:lstStyle/>
          <a:p>
            <a:pPr algn="ctr"/>
            <a:r>
              <a:rPr lang="ru-RU" sz="2000" spc="-75" dirty="0">
                <a:solidFill>
                  <a:srgbClr val="FF0000"/>
                </a:solidFill>
              </a:rPr>
              <a:t>*</a:t>
            </a:r>
            <a:r>
              <a:rPr lang="ru-RU" sz="2000" spc="-75" dirty="0"/>
              <a:t>Ко</a:t>
            </a:r>
            <a:r>
              <a:rPr lang="ru-RU" sz="2000" spc="-75" dirty="0">
                <a:solidFill>
                  <a:srgbClr val="542012"/>
                </a:solidFill>
              </a:rPr>
              <a:t>мплексные Услуги </a:t>
            </a:r>
            <a:br>
              <a:rPr lang="ru-RU" sz="2000" spc="-75" dirty="0"/>
            </a:br>
            <a:r>
              <a:rPr lang="ru-RU" sz="2000" spc="-75" dirty="0"/>
              <a:t>Центр развития МСП, </a:t>
            </a:r>
            <a:r>
              <a:rPr lang="ru-RU" sz="2000" spc="-75" dirty="0">
                <a:solidFill>
                  <a:srgbClr val="00B050"/>
                </a:solidFill>
              </a:rPr>
              <a:t>Центр инноваций социальной сферы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26BC2-208B-86BF-32E2-E9BD810E8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27" y="63000"/>
            <a:ext cx="2154817" cy="11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9FAF8C-0929-A614-FC72-318D8A4D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7" y="54231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356100" y="1889404"/>
            <a:ext cx="1502611" cy="1718427"/>
            <a:chOff x="4356100" y="1889404"/>
            <a:chExt cx="1502611" cy="171842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356100" y="1889404"/>
              <a:ext cx="1495031" cy="1718427"/>
              <a:chOff x="5486184" y="316597"/>
              <a:chExt cx="1495031" cy="1718427"/>
            </a:xfrm>
          </p:grpSpPr>
          <p:sp>
            <p:nvSpPr>
              <p:cNvPr id="37" name="Шестиугольник 36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9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31F29A-CCC9-42AF-8003-F40EB2C9BC16}"/>
                </a:ext>
              </a:extLst>
            </p:cNvPr>
            <p:cNvSpPr txBox="1"/>
            <p:nvPr/>
          </p:nvSpPr>
          <p:spPr>
            <a:xfrm>
              <a:off x="4371318" y="2263869"/>
              <a:ext cx="1487393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Рекламная афиша</a:t>
              </a:r>
            </a:p>
            <a:p>
              <a:pPr algn="ctr"/>
              <a:r>
                <a:rPr lang="ru-RU" sz="1100" dirty="0">
                  <a:solidFill>
                    <a:schemeClr val="accent6">
                      <a:lumMod val="75000"/>
                    </a:schemeClr>
                  </a:solidFill>
                </a:rPr>
                <a:t>(афиша в </a:t>
              </a:r>
            </a:p>
            <a:p>
              <a:pPr algn="ctr"/>
              <a:r>
                <a:rPr lang="ru-RU" sz="1100" dirty="0">
                  <a:solidFill>
                    <a:schemeClr val="accent6">
                      <a:lumMod val="75000"/>
                    </a:schemeClr>
                  </a:solidFill>
                </a:rPr>
                <a:t>маршрутных</a:t>
              </a:r>
            </a:p>
            <a:p>
              <a:pPr algn="ctr"/>
              <a:r>
                <a:rPr lang="ru-RU" sz="1100" dirty="0">
                  <a:solidFill>
                    <a:schemeClr val="accent6">
                      <a:lumMod val="75000"/>
                    </a:schemeClr>
                  </a:solidFill>
                </a:rPr>
                <a:t> автобусах)</a:t>
              </a:r>
              <a:endPara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956300" y="1889404"/>
            <a:ext cx="1643242" cy="1718427"/>
            <a:chOff x="5956300" y="1889404"/>
            <a:chExt cx="1643242" cy="171842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6024763" y="1889404"/>
              <a:ext cx="1495031" cy="1718427"/>
              <a:chOff x="5486184" y="316597"/>
              <a:chExt cx="1495031" cy="1718427"/>
            </a:xfrm>
          </p:grpSpPr>
          <p:sp>
            <p:nvSpPr>
              <p:cNvPr id="42" name="Шестиугольник 41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43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5956300" y="2240786"/>
              <a:ext cx="164324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1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>
                  <a:solidFill>
                    <a:srgbClr val="00B050"/>
                  </a:solidFill>
                </a:rPr>
                <a:t>Продвижение+</a:t>
              </a:r>
            </a:p>
            <a:p>
              <a:r>
                <a:rPr lang="ru-RU" sz="1600" dirty="0">
                  <a:solidFill>
                    <a:srgbClr val="00B050"/>
                  </a:solidFill>
                </a:rPr>
                <a:t>Реклама*</a:t>
              </a:r>
            </a:p>
            <a:p>
              <a:r>
                <a:rPr lang="ru-RU" sz="1200" b="0" dirty="0"/>
                <a:t>(</a:t>
              </a:r>
              <a:r>
                <a:rPr lang="ru-RU" b="0" dirty="0"/>
                <a:t>баннер)</a:t>
              </a:r>
              <a:endParaRPr lang="ru-RU" b="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7BC0C7D1-F74D-7ABB-0A16-ED00F23F8135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1783D38-A7A7-A17E-A814-0F2440970D1C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532287E4-95E7-1B8A-74F6-39B3A74F10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515540" y="3374589"/>
            <a:ext cx="1495031" cy="1718427"/>
            <a:chOff x="5486184" y="316597"/>
            <a:chExt cx="1495031" cy="1718427"/>
          </a:xfrm>
        </p:grpSpPr>
        <p:sp>
          <p:nvSpPr>
            <p:cNvPr id="48" name="Шестиугольник 47"/>
            <p:cNvSpPr/>
            <p:nvPr/>
          </p:nvSpPr>
          <p:spPr>
            <a:xfrm rot="5400000">
              <a:off x="5374486" y="428295"/>
              <a:ext cx="1718427" cy="149503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9" name="Шестиугольник 4"/>
            <p:cNvSpPr txBox="1"/>
            <p:nvPr/>
          </p:nvSpPr>
          <p:spPr>
            <a:xfrm>
              <a:off x="5719160" y="584385"/>
              <a:ext cx="1029079" cy="118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84838" y="3374590"/>
            <a:ext cx="1495031" cy="1718427"/>
            <a:chOff x="1884838" y="3374590"/>
            <a:chExt cx="1495031" cy="1718427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884838" y="3374590"/>
              <a:ext cx="1495031" cy="1718427"/>
              <a:chOff x="5486184" y="316597"/>
              <a:chExt cx="1495031" cy="1718427"/>
            </a:xfrm>
          </p:grpSpPr>
          <p:sp>
            <p:nvSpPr>
              <p:cNvPr id="51" name="Шестиугольник 50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52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1884839" y="3879860"/>
              <a:ext cx="1480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1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ru-RU" sz="1400" dirty="0">
                  <a:solidFill>
                    <a:srgbClr val="00B050"/>
                  </a:solidFill>
                </a:rPr>
                <a:t>Мобильный стенд</a:t>
              </a:r>
              <a:endParaRPr lang="ru-RU" dirty="0">
                <a:solidFill>
                  <a:srgbClr val="00B050"/>
                </a:solidFill>
              </a:endParaRPr>
            </a:p>
            <a:p>
              <a:pPr lvl="0"/>
              <a:r>
                <a:rPr lang="ru-RU" sz="1200" b="0" dirty="0"/>
                <a:t>(</a:t>
              </a:r>
              <a:r>
                <a:rPr lang="ru-RU" b="0" dirty="0"/>
                <a:t>ролл-ап)</a:t>
              </a:r>
              <a:endParaRPr lang="ru-RU" b="0" dirty="0">
                <a:solidFill>
                  <a:srgbClr val="00B050"/>
                </a:solidFill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C8AA74C-FE39-8443-3058-8243BE911D51}"/>
              </a:ext>
            </a:extLst>
          </p:cNvPr>
          <p:cNvSpPr txBox="1"/>
          <p:nvPr/>
        </p:nvSpPr>
        <p:spPr>
          <a:xfrm>
            <a:off x="3525505" y="3987581"/>
            <a:ext cx="14986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err="1"/>
              <a:t>Маркетинго</a:t>
            </a:r>
            <a:r>
              <a:rPr lang="ru-RU" dirty="0"/>
              <a:t>-вый анализ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184203" y="3374589"/>
            <a:ext cx="1495031" cy="1718427"/>
            <a:chOff x="5184203" y="3374589"/>
            <a:chExt cx="1495031" cy="171842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184203" y="3374589"/>
              <a:ext cx="1495031" cy="1718427"/>
              <a:chOff x="5486184" y="316597"/>
              <a:chExt cx="1495031" cy="1718427"/>
            </a:xfrm>
          </p:grpSpPr>
          <p:sp>
            <p:nvSpPr>
              <p:cNvPr id="45" name="Шестиугольник 44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46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5308372" y="3941415"/>
              <a:ext cx="12466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5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/>
                <a:t>Товарный </a:t>
              </a:r>
            </a:p>
            <a:p>
              <a:r>
                <a:rPr lang="ru-RU" sz="1600" dirty="0"/>
                <a:t>знак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839238" y="3385714"/>
            <a:ext cx="1495031" cy="1718427"/>
            <a:chOff x="6839238" y="3385714"/>
            <a:chExt cx="1495031" cy="1718427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839238" y="3385714"/>
              <a:ext cx="1495031" cy="1718427"/>
              <a:chOff x="5486184" y="316597"/>
              <a:chExt cx="1495031" cy="1718427"/>
            </a:xfrm>
          </p:grpSpPr>
          <p:sp>
            <p:nvSpPr>
              <p:cNvPr id="57" name="Шестиугольник 56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58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6839239" y="3921762"/>
              <a:ext cx="14792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1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200" dirty="0"/>
                <a:t>Сертификация </a:t>
              </a:r>
            </a:p>
            <a:p>
              <a:r>
                <a:rPr lang="ru-RU" sz="1200" dirty="0"/>
                <a:t>и </a:t>
              </a:r>
            </a:p>
            <a:p>
              <a:r>
                <a:rPr lang="ru-RU" sz="1200" dirty="0"/>
                <a:t>декларирование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66173" y="4867061"/>
            <a:ext cx="1495156" cy="1718427"/>
            <a:chOff x="1066173" y="4867061"/>
            <a:chExt cx="1495156" cy="1718427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066298" y="4867061"/>
              <a:ext cx="1495031" cy="1718427"/>
              <a:chOff x="5486184" y="316597"/>
              <a:chExt cx="1495031" cy="1718427"/>
            </a:xfrm>
          </p:grpSpPr>
          <p:sp>
            <p:nvSpPr>
              <p:cNvPr id="77" name="Шестиугольник 76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78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1066173" y="5433887"/>
              <a:ext cx="14791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Упаковка </a:t>
              </a:r>
            </a:p>
            <a:p>
              <a:r>
                <a:rPr lang="ru-RU" dirty="0"/>
                <a:t>франшизы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722056" y="4861017"/>
            <a:ext cx="1506530" cy="1718427"/>
            <a:chOff x="2722056" y="4861017"/>
            <a:chExt cx="1506530" cy="1718427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722056" y="4861017"/>
              <a:ext cx="1495031" cy="1718427"/>
              <a:chOff x="5486184" y="316597"/>
              <a:chExt cx="1495031" cy="1718427"/>
            </a:xfrm>
          </p:grpSpPr>
          <p:sp>
            <p:nvSpPr>
              <p:cNvPr id="67" name="Шестиугольник 66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68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2734961" y="5443231"/>
              <a:ext cx="149362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500" dirty="0"/>
                <a:t>Продвижение</a:t>
              </a:r>
            </a:p>
            <a:p>
              <a:r>
                <a:rPr lang="ru-RU" sz="1500" dirty="0"/>
                <a:t> франшизы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2758" y="4861016"/>
            <a:ext cx="1508660" cy="1718427"/>
            <a:chOff x="4352758" y="4861016"/>
            <a:chExt cx="1508660" cy="1718427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4352758" y="4861016"/>
              <a:ext cx="1495031" cy="1718427"/>
              <a:chOff x="5486184" y="316597"/>
              <a:chExt cx="1495031" cy="1718427"/>
            </a:xfrm>
          </p:grpSpPr>
          <p:sp>
            <p:nvSpPr>
              <p:cNvPr id="64" name="Шестиугольник 63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65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4352758" y="5151988"/>
              <a:ext cx="1508660" cy="1223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1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Продвижение</a:t>
              </a:r>
            </a:p>
            <a:p>
              <a:r>
                <a:rPr lang="ru-RU" sz="1400" dirty="0"/>
                <a:t>+</a:t>
              </a:r>
            </a:p>
            <a:p>
              <a:r>
                <a:rPr lang="ru-RU" sz="1400" dirty="0"/>
                <a:t>Реклама</a:t>
              </a:r>
            </a:p>
            <a:p>
              <a:r>
                <a:rPr lang="ru-RU" sz="1050" b="0" dirty="0"/>
                <a:t>(баннер)</a:t>
              </a:r>
              <a:br>
                <a:rPr lang="ru-RU" sz="1050" b="0" dirty="0"/>
              </a:br>
              <a:r>
                <a:rPr lang="ru-RU" sz="1050" b="0" dirty="0"/>
                <a:t>(северные территории)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21421" y="4861016"/>
            <a:ext cx="1495031" cy="1718427"/>
            <a:chOff x="6021421" y="4861016"/>
            <a:chExt cx="1495031" cy="171842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6021421" y="4861016"/>
              <a:ext cx="1495031" cy="1718427"/>
              <a:chOff x="5486184" y="316597"/>
              <a:chExt cx="1495031" cy="1718427"/>
            </a:xfrm>
          </p:grpSpPr>
          <p:sp>
            <p:nvSpPr>
              <p:cNvPr id="61" name="Шестиугольник 60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62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6035050" y="5227787"/>
              <a:ext cx="1466123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1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Рекламная </a:t>
              </a:r>
            </a:p>
            <a:p>
              <a:r>
                <a:rPr lang="ru-RU" sz="1400" dirty="0"/>
                <a:t>Афиша</a:t>
              </a:r>
            </a:p>
            <a:p>
              <a:pPr lvl="0"/>
              <a:r>
                <a:rPr lang="ru-RU" sz="1000" b="0" dirty="0"/>
                <a:t>(афиша в лифте) </a:t>
              </a:r>
            </a:p>
            <a:p>
              <a:pPr lvl="0"/>
              <a:r>
                <a:rPr lang="ru-RU" sz="1000" b="0" dirty="0"/>
                <a:t>(северные территории)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60426" y="4882627"/>
            <a:ext cx="1511061" cy="1718427"/>
            <a:chOff x="7660426" y="4882627"/>
            <a:chExt cx="1511061" cy="1718427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676456" y="4882627"/>
              <a:ext cx="1495031" cy="1718427"/>
              <a:chOff x="5486184" y="316597"/>
              <a:chExt cx="1495031" cy="1718427"/>
            </a:xfrm>
          </p:grpSpPr>
          <p:sp>
            <p:nvSpPr>
              <p:cNvPr id="73" name="Шестиугольник 72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74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C8AA74C-FE39-8443-3058-8243BE911D51}"/>
                </a:ext>
              </a:extLst>
            </p:cNvPr>
            <p:cNvSpPr txBox="1"/>
            <p:nvPr/>
          </p:nvSpPr>
          <p:spPr>
            <a:xfrm>
              <a:off x="7660426" y="5580258"/>
              <a:ext cx="151106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5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Онлайн-касса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01065" y="1889405"/>
            <a:ext cx="1519364" cy="1718427"/>
            <a:chOff x="2701065" y="1889405"/>
            <a:chExt cx="1519364" cy="171842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725398" y="1889405"/>
              <a:ext cx="1495031" cy="1718427"/>
              <a:chOff x="5486184" y="316597"/>
              <a:chExt cx="1495031" cy="1718427"/>
            </a:xfrm>
          </p:grpSpPr>
          <p:sp>
            <p:nvSpPr>
              <p:cNvPr id="31" name="Шестиугольник 30"/>
              <p:cNvSpPr/>
              <p:nvPr/>
            </p:nvSpPr>
            <p:spPr>
              <a:xfrm rot="5400000">
                <a:off x="5374486" y="428295"/>
                <a:ext cx="1718427" cy="149503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3" name="Шестиугольник 4"/>
              <p:cNvSpPr txBox="1"/>
              <p:nvPr/>
            </p:nvSpPr>
            <p:spPr>
              <a:xfrm>
                <a:off x="5719160" y="584385"/>
                <a:ext cx="1029079" cy="1182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331F29A-CCC9-42AF-8003-F40EB2C9BC16}"/>
                </a:ext>
              </a:extLst>
            </p:cNvPr>
            <p:cNvSpPr txBox="1"/>
            <p:nvPr/>
          </p:nvSpPr>
          <p:spPr>
            <a:xfrm>
              <a:off x="2701065" y="2371592"/>
              <a:ext cx="1496621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Рекламная продукция</a:t>
              </a:r>
            </a:p>
            <a:p>
              <a:pPr algn="ctr"/>
              <a:r>
                <a:rPr lang="ru-RU" sz="1100" dirty="0">
                  <a:solidFill>
                    <a:schemeClr val="accent6">
                      <a:lumMod val="75000"/>
                    </a:schemeClr>
                  </a:solidFill>
                </a:rPr>
                <a:t>(визитки и листовки)</a:t>
              </a:r>
              <a:endPara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24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3287E-EB0D-D600-18CC-0790333C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302" y="541034"/>
            <a:ext cx="3276600" cy="923330"/>
          </a:xfrm>
        </p:spPr>
        <p:txBody>
          <a:bodyPr/>
          <a:lstStyle/>
          <a:p>
            <a:pPr defTabSz="829178"/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  <a:t>Центр Инноваций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  <a:t>Социальной Сферы</a:t>
            </a:r>
            <a:b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</a:b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+mn-lt"/>
              </a:rPr>
              <a:t>Томской области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F27BCD-58EA-79FE-C632-8B41A9EB1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" y="112750"/>
            <a:ext cx="1500757" cy="81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0768B-58EC-E463-19D1-563007CA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77" y="0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670006-8EAF-59E8-51DD-18F51F0EA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449833"/>
            <a:ext cx="734602" cy="1128517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5945204-A314-A605-895E-3DE15F768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426364"/>
              </p:ext>
            </p:extLst>
          </p:nvPr>
        </p:nvGraphicFramePr>
        <p:xfrm>
          <a:off x="1917700" y="2032000"/>
          <a:ext cx="7162800" cy="408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object 17">
            <a:extLst>
              <a:ext uri="{FF2B5EF4-FFF2-40B4-BE49-F238E27FC236}">
                <a16:creationId xmlns:a16="http://schemas.microsoft.com/office/drawing/2014/main" id="{E1F82C33-61AA-EC44-6F2F-F0420C6E0BA2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E4747AE8-5032-7FB3-DFDB-F6C63DB7C65F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9">
              <a:extLst>
                <a:ext uri="{FF2B5EF4-FFF2-40B4-BE49-F238E27FC236}">
                  <a16:creationId xmlns:a16="http://schemas.microsoft.com/office/drawing/2014/main" id="{6BE514DF-5F9D-7A0E-D558-BFA7871E328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40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80EB45-141B-FCF2-8AC9-0A7C2AD2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0783"/>
            <a:ext cx="2767108" cy="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4AF0B-1CBE-6F99-7BEA-778A43BEA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58" y="156240"/>
            <a:ext cx="2473338" cy="133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CE124E-082F-403F-B492-009DC81C3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92" y="121564"/>
            <a:ext cx="845649" cy="129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E57157-87A6-37D1-A69D-22B187FB321B}"/>
              </a:ext>
            </a:extLst>
          </p:cNvPr>
          <p:cNvSpPr txBox="1"/>
          <p:nvPr/>
        </p:nvSpPr>
        <p:spPr>
          <a:xfrm>
            <a:off x="4720641" y="440812"/>
            <a:ext cx="25927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504D">
                    <a:lumMod val="50000"/>
                  </a:srgbClr>
                </a:solidFill>
              </a:rPr>
              <a:t>Центр Инноваций</a:t>
            </a:r>
            <a:br>
              <a:rPr lang="ru-RU" sz="1400" b="1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1400" b="1" dirty="0">
                <a:solidFill>
                  <a:srgbClr val="C0504D">
                    <a:lumMod val="50000"/>
                  </a:srgbClr>
                </a:solidFill>
              </a:rPr>
              <a:t>Социальной Сферы</a:t>
            </a:r>
            <a:br>
              <a:rPr lang="ru-RU" sz="1400" b="1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1400" b="1" dirty="0">
                <a:solidFill>
                  <a:srgbClr val="C0504D">
                    <a:lumMod val="50000"/>
                  </a:srgbClr>
                </a:solidFill>
              </a:rPr>
              <a:t>Томской области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163ED-67BD-A4CF-DF51-909F87BBF793}"/>
              </a:ext>
            </a:extLst>
          </p:cNvPr>
          <p:cNvSpPr txBox="1"/>
          <p:nvPr/>
        </p:nvSpPr>
        <p:spPr>
          <a:xfrm>
            <a:off x="568876" y="1659367"/>
            <a:ext cx="10020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Можно получить статус </a:t>
            </a:r>
            <a:r>
              <a:rPr lang="ru-RU" b="0" dirty="0">
                <a:solidFill>
                  <a:srgbClr val="92D050"/>
                </a:solidFill>
                <a:latin typeface="Arial Black" panose="020B0A04020102020204" pitchFamily="34" charset="0"/>
                <a:cs typeface="Arial"/>
              </a:rPr>
              <a:t>социального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/>
              </a:rPr>
              <a:t> предприятия если осуществляется:</a:t>
            </a: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100F5398-A8F1-E9A1-C79D-BFAAFBD0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132496"/>
              </p:ext>
            </p:extLst>
          </p:nvPr>
        </p:nvGraphicFramePr>
        <p:xfrm>
          <a:off x="774700" y="2356359"/>
          <a:ext cx="8184521" cy="411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object 17">
            <a:extLst>
              <a:ext uri="{FF2B5EF4-FFF2-40B4-BE49-F238E27FC236}">
                <a16:creationId xmlns:a16="http://schemas.microsoft.com/office/drawing/2014/main" id="{8E41A5D0-9796-D9C6-39A5-DD333E222633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ED141CAF-9F14-A872-F4CA-D50F84CCEA93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613FCA5F-4A57-E838-AFFF-1226B7DD24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84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5436</TotalTime>
  <Words>859</Words>
  <Application>Microsoft Office PowerPoint</Application>
  <PresentationFormat>Произвольный</PresentationFormat>
  <Paragraphs>179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Black</vt:lpstr>
      <vt:lpstr>Roboto</vt:lpstr>
      <vt:lpstr>Calibri</vt:lpstr>
      <vt:lpstr>Arial</vt:lpstr>
      <vt:lpstr>Office Theme</vt:lpstr>
      <vt:lpstr>Презентация PowerPoint</vt:lpstr>
      <vt:lpstr>Презентация PowerPoint</vt:lpstr>
      <vt:lpstr>СТРУКТУРА ЦЕНТРА «МОЙ БИЗНЕС»</vt:lpstr>
      <vt:lpstr>Презентация PowerPoint</vt:lpstr>
      <vt:lpstr>Презентация PowerPoint</vt:lpstr>
      <vt:lpstr>Презентация PowerPoint</vt:lpstr>
      <vt:lpstr>*Комплексные Услуги  Центр развития МСП, Центр инноваций социальной сферы</vt:lpstr>
      <vt:lpstr>Центр Инноваций Социальной Сферы Томской области</vt:lpstr>
      <vt:lpstr>Презентация PowerPoint</vt:lpstr>
      <vt:lpstr>*Комплексные Услуги Центр поддержки экспорта: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нужно помещение</vt:lpstr>
      <vt:lpstr>Партнерская программа с Яндекс Бизнес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lapshin-aa@mail.ru</cp:lastModifiedBy>
  <cp:revision>189</cp:revision>
  <cp:lastPrinted>2024-01-29T10:24:56Z</cp:lastPrinted>
  <dcterms:created xsi:type="dcterms:W3CDTF">2020-10-05T07:20:08Z</dcterms:created>
  <dcterms:modified xsi:type="dcterms:W3CDTF">2024-05-02T03:55:40Z</dcterms:modified>
</cp:coreProperties>
</file>